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3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1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C451D25C-7964-42B5-8352-E545E71E6227}" type="datetime1">
              <a:rPr lang="ko-KR" altLang="en-US"/>
              <a:pPr lvl="0">
                <a:defRPr/>
              </a:pPr>
              <a:t>2022-05-26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E0FF0B8D-40E9-4BA5-AC33-3979C4A952F1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D8F18C1-A3A4-490D-A9EC-D6352965747F}" type="datetime1">
              <a:rPr lang="ko-KR" altLang="en-US"/>
              <a:pPr lvl="0">
                <a:defRPr/>
              </a:pPr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B0BFC3B6-A76E-48DC-A2F2-9C95028C815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0BFC3B6-A76E-48DC-A2F2-9C95028C815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0BFC3B6-A76E-48DC-A2F2-9C95028C815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0BFC3B6-A76E-48DC-A2F2-9C95028C815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>
              <a:defRPr/>
            </a:pPr>
            <a:fld id="{DB303FA8-A3F3-7640-B13D-36C73B3E5587}" type="slidenum">
              <a:rPr lang="en-US"/>
              <a:pPr rtl="0">
                <a:defRPr/>
              </a:pPr>
              <a:t>22</a:t>
            </a:fld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>
              <a:defRPr/>
            </a:pPr>
            <a:fld id="{3E3A75D5-0948-405C-A430-B245B8B0B505}" type="datetime1">
              <a:rPr lang="ko-KR" altLang="en-US"/>
              <a:pPr rtl="0">
                <a:defRPr/>
              </a:pPr>
              <a:t>2022-05-26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자유형: 도형 51">
            <a:extLst>
              <a:ext uri="{FF2B5EF4-FFF2-40B4-BE49-F238E27FC236}">
                <a16:creationId xmlns:a16="http://schemas.microsoft.com/office/drawing/2014/main" id="{C0515DCD-3B6C-432F-9585-B63F656FFE09}"/>
              </a:ext>
            </a:extLst>
          </p:cNvPr>
          <p:cNvSpPr/>
          <p:nvPr userDrawn="1"/>
        </p:nvSpPr>
        <p:spPr>
          <a:xfrm>
            <a:off x="300038" y="0"/>
            <a:ext cx="11891962" cy="6858000"/>
          </a:xfrm>
          <a:custGeom>
            <a:avLst/>
            <a:gdLst>
              <a:gd name="connsiteX0" fmla="*/ 57142 w 11891962"/>
              <a:gd name="connsiteY0" fmla="*/ 0 h 6858000"/>
              <a:gd name="connsiteX1" fmla="*/ 11891962 w 11891962"/>
              <a:gd name="connsiteY1" fmla="*/ 0 h 6858000"/>
              <a:gd name="connsiteX2" fmla="*/ 11891962 w 11891962"/>
              <a:gd name="connsiteY2" fmla="*/ 3335297 h 6858000"/>
              <a:gd name="connsiteX3" fmla="*/ 11806510 w 11891962"/>
              <a:gd name="connsiteY3" fmla="*/ 3524311 h 6858000"/>
              <a:gd name="connsiteX4" fmla="*/ 7761242 w 11891962"/>
              <a:gd name="connsiteY4" fmla="*/ 6846199 h 6858000"/>
              <a:gd name="connsiteX5" fmla="*/ 7710108 w 11891962"/>
              <a:gd name="connsiteY5" fmla="*/ 6858000 h 6858000"/>
              <a:gd name="connsiteX6" fmla="*/ 4708719 w 11891962"/>
              <a:gd name="connsiteY6" fmla="*/ 6858000 h 6858000"/>
              <a:gd name="connsiteX7" fmla="*/ 4657584 w 11891962"/>
              <a:gd name="connsiteY7" fmla="*/ 6846199 h 6858000"/>
              <a:gd name="connsiteX8" fmla="*/ 0 w 11891962"/>
              <a:gd name="connsiteY8" fmla="*/ 832274 h 6858000"/>
              <a:gd name="connsiteX9" fmla="*/ 32059 w 11891962"/>
              <a:gd name="connsiteY9" fmla="*/ 197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91962" h="6858000">
                <a:moveTo>
                  <a:pt x="57142" y="0"/>
                </a:moveTo>
                <a:lnTo>
                  <a:pt x="11891962" y="0"/>
                </a:lnTo>
                <a:lnTo>
                  <a:pt x="11891962" y="3335297"/>
                </a:lnTo>
                <a:lnTo>
                  <a:pt x="11806510" y="3524311"/>
                </a:lnTo>
                <a:cubicBezTo>
                  <a:pt x="11021692" y="5153075"/>
                  <a:pt x="9546861" y="6386779"/>
                  <a:pt x="7761242" y="6846199"/>
                </a:cubicBezTo>
                <a:lnTo>
                  <a:pt x="7710108" y="6858000"/>
                </a:lnTo>
                <a:lnTo>
                  <a:pt x="4708719" y="6858000"/>
                </a:lnTo>
                <a:lnTo>
                  <a:pt x="4657584" y="6846199"/>
                </a:lnTo>
                <a:cubicBezTo>
                  <a:pt x="1979156" y="6157070"/>
                  <a:pt x="0" y="3725800"/>
                  <a:pt x="0" y="832274"/>
                </a:cubicBezTo>
                <a:cubicBezTo>
                  <a:pt x="0" y="617939"/>
                  <a:pt x="10860" y="406140"/>
                  <a:pt x="32059" y="197398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5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D2F4110-A5B5-4325-AACA-F2F095EFD860}"/>
              </a:ext>
            </a:extLst>
          </p:cNvPr>
          <p:cNvSpPr/>
          <p:nvPr userDrawn="1"/>
        </p:nvSpPr>
        <p:spPr>
          <a:xfrm>
            <a:off x="807494" y="457199"/>
            <a:ext cx="10597106" cy="5943602"/>
          </a:xfrm>
          <a:prstGeom prst="roundRect">
            <a:avLst>
              <a:gd name="adj" fmla="val 2070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886" y="2069319"/>
            <a:ext cx="4066230" cy="1924276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lnSpc>
                <a:spcPct val="100000"/>
              </a:lnSpc>
              <a:defRPr lang="ko-KR" altLang="en-US" sz="115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139700" dist="177800" dir="4620000" algn="tl" rotWithShape="0">
                    <a:prstClr val="black">
                      <a:alpha val="23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Orbit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495287" y="3929355"/>
            <a:ext cx="3221525" cy="287126"/>
          </a:xfrm>
          <a:prstGeom prst="roundRect">
            <a:avLst>
              <a:gd name="adj" fmla="val 14455"/>
            </a:avLst>
          </a:prstGeom>
          <a:solidFill>
            <a:srgbClr val="E9E9E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3A3A5D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POWERPOINT TEMPLATE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18443" y="5791362"/>
            <a:ext cx="1775210" cy="480588"/>
          </a:xfrm>
        </p:spPr>
        <p:txBody>
          <a:bodyPr/>
          <a:lstStyle>
            <a:lvl1pPr algn="dist">
              <a:lnSpc>
                <a:spcPct val="150000"/>
              </a:lnSpc>
              <a:defRPr sz="1050" b="1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endParaRPr lang="en-US" altLang="ko-KR" dirty="0"/>
          </a:p>
          <a:p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</a:rPr>
              <a:t>ADSTOREPOST.COM</a:t>
            </a:r>
            <a:endParaRPr lang="ko-KR" altLang="en-US" sz="7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74E0E382-4FDB-4943-BC06-AF3F79224745}"/>
              </a:ext>
            </a:extLst>
          </p:cNvPr>
          <p:cNvSpPr/>
          <p:nvPr userDrawn="1"/>
        </p:nvSpPr>
        <p:spPr>
          <a:xfrm rot="10800000">
            <a:off x="0" y="0"/>
            <a:ext cx="11891962" cy="6858000"/>
          </a:xfrm>
          <a:custGeom>
            <a:avLst/>
            <a:gdLst>
              <a:gd name="connsiteX0" fmla="*/ 57142 w 11891962"/>
              <a:gd name="connsiteY0" fmla="*/ 0 h 6858000"/>
              <a:gd name="connsiteX1" fmla="*/ 11891962 w 11891962"/>
              <a:gd name="connsiteY1" fmla="*/ 0 h 6858000"/>
              <a:gd name="connsiteX2" fmla="*/ 11891962 w 11891962"/>
              <a:gd name="connsiteY2" fmla="*/ 3335297 h 6858000"/>
              <a:gd name="connsiteX3" fmla="*/ 11806510 w 11891962"/>
              <a:gd name="connsiteY3" fmla="*/ 3524311 h 6858000"/>
              <a:gd name="connsiteX4" fmla="*/ 7761242 w 11891962"/>
              <a:gd name="connsiteY4" fmla="*/ 6846199 h 6858000"/>
              <a:gd name="connsiteX5" fmla="*/ 7710108 w 11891962"/>
              <a:gd name="connsiteY5" fmla="*/ 6858000 h 6858000"/>
              <a:gd name="connsiteX6" fmla="*/ 4708719 w 11891962"/>
              <a:gd name="connsiteY6" fmla="*/ 6858000 h 6858000"/>
              <a:gd name="connsiteX7" fmla="*/ 4657584 w 11891962"/>
              <a:gd name="connsiteY7" fmla="*/ 6846199 h 6858000"/>
              <a:gd name="connsiteX8" fmla="*/ 0 w 11891962"/>
              <a:gd name="connsiteY8" fmla="*/ 832274 h 6858000"/>
              <a:gd name="connsiteX9" fmla="*/ 32059 w 11891962"/>
              <a:gd name="connsiteY9" fmla="*/ 197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91962" h="6858000">
                <a:moveTo>
                  <a:pt x="57142" y="0"/>
                </a:moveTo>
                <a:lnTo>
                  <a:pt x="11891962" y="0"/>
                </a:lnTo>
                <a:lnTo>
                  <a:pt x="11891962" y="3335297"/>
                </a:lnTo>
                <a:lnTo>
                  <a:pt x="11806510" y="3524311"/>
                </a:lnTo>
                <a:cubicBezTo>
                  <a:pt x="11021692" y="5153075"/>
                  <a:pt x="9546861" y="6386779"/>
                  <a:pt x="7761242" y="6846199"/>
                </a:cubicBezTo>
                <a:lnTo>
                  <a:pt x="7710108" y="6858000"/>
                </a:lnTo>
                <a:lnTo>
                  <a:pt x="4708719" y="6858000"/>
                </a:lnTo>
                <a:lnTo>
                  <a:pt x="4657584" y="6846199"/>
                </a:lnTo>
                <a:cubicBezTo>
                  <a:pt x="1979156" y="6157070"/>
                  <a:pt x="0" y="3725800"/>
                  <a:pt x="0" y="832274"/>
                </a:cubicBezTo>
                <a:cubicBezTo>
                  <a:pt x="0" y="617939"/>
                  <a:pt x="10860" y="406140"/>
                  <a:pt x="32059" y="197398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5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F3C6F923-CB7E-42FE-BD09-AD17433E6F90}"/>
              </a:ext>
            </a:extLst>
          </p:cNvPr>
          <p:cNvSpPr/>
          <p:nvPr userDrawn="1"/>
        </p:nvSpPr>
        <p:spPr>
          <a:xfrm>
            <a:off x="807494" y="457199"/>
            <a:ext cx="10597106" cy="5943602"/>
          </a:xfrm>
          <a:prstGeom prst="roundRect">
            <a:avLst>
              <a:gd name="adj" fmla="val 2070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81080" y="3133866"/>
            <a:ext cx="1782433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2E4A4DF-4C23-4669-B155-341B68A3BD2A}"/>
              </a:ext>
            </a:extLst>
          </p:cNvPr>
          <p:cNvSpPr/>
          <p:nvPr userDrawn="1"/>
        </p:nvSpPr>
        <p:spPr>
          <a:xfrm>
            <a:off x="3381152" y="457199"/>
            <a:ext cx="8023447" cy="5943602"/>
          </a:xfrm>
          <a:prstGeom prst="roundRect">
            <a:avLst>
              <a:gd name="adj" fmla="val 1402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99796" y="3325948"/>
            <a:ext cx="3900452" cy="206104"/>
          </a:xfrm>
        </p:spPr>
        <p:txBody>
          <a:bodyPr/>
          <a:lstStyle>
            <a:lvl1pPr algn="dist">
              <a:defRPr lang="en-US" altLang="ko-KR" sz="500" b="1" kern="1200" spc="-6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DESIGNED BY L@RGO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01A99B3-9B59-42CD-B4BF-52227CC5BC5A}"/>
              </a:ext>
            </a:extLst>
          </p:cNvPr>
          <p:cNvCxnSpPr/>
          <p:nvPr userDrawn="1"/>
        </p:nvCxnSpPr>
        <p:spPr>
          <a:xfrm>
            <a:off x="11095444" y="457199"/>
            <a:ext cx="0" cy="5943602"/>
          </a:xfrm>
          <a:prstGeom prst="line">
            <a:avLst/>
          </a:prstGeom>
          <a:ln>
            <a:solidFill>
              <a:srgbClr val="383859">
                <a:alpha val="1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(F) 5">
            <a:extLst>
              <a:ext uri="{FF2B5EF4-FFF2-40B4-BE49-F238E27FC236}">
                <a16:creationId xmlns:a16="http://schemas.microsoft.com/office/drawing/2014/main" id="{A5746B14-D4EF-476E-A8F1-AAFC86319CD2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9253" y="4027667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63656"/>
              </a:gs>
              <a:gs pos="100000">
                <a:srgbClr val="D8E2F2"/>
              </a:gs>
              <a:gs pos="47000">
                <a:schemeClr val="accent5">
                  <a:lumMod val="5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5638B26-A935-4D9E-843B-7EC7C7D1F769}"/>
              </a:ext>
            </a:extLst>
          </p:cNvPr>
          <p:cNvGrpSpPr/>
          <p:nvPr userDrawn="1"/>
        </p:nvGrpSpPr>
        <p:grpSpPr>
          <a:xfrm>
            <a:off x="66675" y="5507887"/>
            <a:ext cx="1566622" cy="423825"/>
            <a:chOff x="11201400" y="959672"/>
            <a:chExt cx="312128" cy="311150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A6BE8A6B-F95D-4CD4-8572-73F5BDB7B113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959672"/>
              <a:ext cx="312128" cy="0"/>
            </a:xfrm>
            <a:prstGeom prst="line">
              <a:avLst/>
            </a:prstGeom>
            <a:ln w="130175" cap="sq">
              <a:solidFill>
                <a:srgbClr val="3838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097F972-11D3-4024-9E7D-6AFB338C9D84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1118507"/>
              <a:ext cx="312128" cy="0"/>
            </a:xfrm>
            <a:prstGeom prst="line">
              <a:avLst/>
            </a:prstGeom>
            <a:ln w="130175" cap="sq">
              <a:solidFill>
                <a:srgbClr val="3838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221958F-4D21-4F17-91DB-461187EF78E7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1270822"/>
              <a:ext cx="312128" cy="0"/>
            </a:xfrm>
            <a:prstGeom prst="line">
              <a:avLst/>
            </a:prstGeom>
            <a:ln w="130175" cap="sq">
              <a:solidFill>
                <a:srgbClr val="3838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C40C5E9-A600-4B28-A540-43F73EF4950B}"/>
              </a:ext>
            </a:extLst>
          </p:cNvPr>
          <p:cNvGrpSpPr/>
          <p:nvPr userDrawn="1"/>
        </p:nvGrpSpPr>
        <p:grpSpPr>
          <a:xfrm>
            <a:off x="10535268" y="843826"/>
            <a:ext cx="1587562" cy="546823"/>
            <a:chOff x="11201400" y="959672"/>
            <a:chExt cx="312128" cy="311150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1B95CCF-4480-4913-B942-AA76FDE316B9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959672"/>
              <a:ext cx="312128" cy="0"/>
            </a:xfrm>
            <a:prstGeom prst="line">
              <a:avLst/>
            </a:prstGeom>
            <a:ln w="149225" cap="sq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DDAD8CC2-D5A9-4A04-81E9-0776DEA33A04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1118507"/>
              <a:ext cx="312128" cy="0"/>
            </a:xfrm>
            <a:prstGeom prst="line">
              <a:avLst/>
            </a:prstGeom>
            <a:ln w="149225" cap="sq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FE169DA4-0AE3-4E2A-B242-146BEE79C505}"/>
                </a:ext>
              </a:extLst>
            </p:cNvPr>
            <p:cNvCxnSpPr>
              <a:cxnSpLocks/>
            </p:cNvCxnSpPr>
            <p:nvPr/>
          </p:nvCxnSpPr>
          <p:spPr>
            <a:xfrm>
              <a:off x="11201400" y="1270822"/>
              <a:ext cx="312128" cy="0"/>
            </a:xfrm>
            <a:prstGeom prst="line">
              <a:avLst/>
            </a:prstGeom>
            <a:ln w="149225" cap="sq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0F7C6A-40F7-4BC6-BE7A-48F38A3D90ED}"/>
              </a:ext>
            </a:extLst>
          </p:cNvPr>
          <p:cNvSpPr/>
          <p:nvPr userDrawn="1"/>
        </p:nvSpPr>
        <p:spPr>
          <a:xfrm flipH="1">
            <a:off x="2437328" y="6097236"/>
            <a:ext cx="7317337" cy="538986"/>
          </a:xfrm>
          <a:prstGeom prst="roundRect">
            <a:avLst>
              <a:gd name="adj" fmla="val 24514"/>
            </a:avLst>
          </a:prstGeom>
          <a:solidFill>
            <a:schemeClr val="bg1"/>
          </a:solidFill>
          <a:ln w="12700">
            <a:noFill/>
          </a:ln>
          <a:effectLst>
            <a:outerShdw blurRad="381000" dist="584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807494" y="457199"/>
            <a:ext cx="10597106" cy="5943602"/>
          </a:xfrm>
          <a:prstGeom prst="roundRect">
            <a:avLst>
              <a:gd name="adj" fmla="val 2070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B57784B-48B8-402E-90DF-40F977BC39D1}"/>
              </a:ext>
            </a:extLst>
          </p:cNvPr>
          <p:cNvSpPr/>
          <p:nvPr userDrawn="1"/>
        </p:nvSpPr>
        <p:spPr>
          <a:xfrm>
            <a:off x="928688" y="585788"/>
            <a:ext cx="10343860" cy="5686424"/>
          </a:xfrm>
          <a:prstGeom prst="roundRect">
            <a:avLst>
              <a:gd name="adj" fmla="val 1402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90218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360" y="1406510"/>
            <a:ext cx="2297271" cy="257998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0623" y="6400622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2558779"/>
            <a:ext cx="9390178" cy="2394854"/>
          </a:xfrm>
          <a:noFill/>
          <a:ln w="3175">
            <a:solidFill>
              <a:schemeClr val="bg1">
                <a:lumMod val="50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E40FC3-1A63-46C5-BC53-4A3A737E4FE0}"/>
              </a:ext>
            </a:extLst>
          </p:cNvPr>
          <p:cNvSpPr/>
          <p:nvPr userDrawn="1"/>
        </p:nvSpPr>
        <p:spPr>
          <a:xfrm>
            <a:off x="11068845" y="6020356"/>
            <a:ext cx="539988" cy="53998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16371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8">
            <a:extLst>
              <a:ext uri="{FF2B5EF4-FFF2-40B4-BE49-F238E27FC236}">
                <a16:creationId xmlns:a16="http://schemas.microsoft.com/office/drawing/2014/main" id="{0F3B9B65-6430-4128-A2CB-8AB323033072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50000">
                <a:schemeClr val="accent5">
                  <a:lumMod val="50000"/>
                </a:schemeClr>
              </a:gs>
              <a:gs pos="0">
                <a:srgbClr val="D8E2F2"/>
              </a:gs>
              <a:gs pos="100000">
                <a:srgbClr val="1E1E3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0F7C6A-40F7-4BC6-BE7A-48F38A3D90ED}"/>
              </a:ext>
            </a:extLst>
          </p:cNvPr>
          <p:cNvSpPr/>
          <p:nvPr userDrawn="1"/>
        </p:nvSpPr>
        <p:spPr>
          <a:xfrm flipH="1">
            <a:off x="2437328" y="6097236"/>
            <a:ext cx="7317337" cy="538986"/>
          </a:xfrm>
          <a:prstGeom prst="roundRect">
            <a:avLst>
              <a:gd name="adj" fmla="val 24514"/>
            </a:avLst>
          </a:prstGeom>
          <a:solidFill>
            <a:schemeClr val="bg1"/>
          </a:solidFill>
          <a:ln w="12700">
            <a:noFill/>
          </a:ln>
          <a:effectLst>
            <a:outerShdw blurRad="381000" dist="584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1FC983F-86C6-462A-B27C-D7731FF77DFA}"/>
              </a:ext>
            </a:extLst>
          </p:cNvPr>
          <p:cNvSpPr/>
          <p:nvPr userDrawn="1"/>
        </p:nvSpPr>
        <p:spPr>
          <a:xfrm>
            <a:off x="807494" y="457199"/>
            <a:ext cx="10597106" cy="5943602"/>
          </a:xfrm>
          <a:prstGeom prst="roundRect">
            <a:avLst>
              <a:gd name="adj" fmla="val 2070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1" name="원형: 비어 있음 10">
            <a:extLst>
              <a:ext uri="{FF2B5EF4-FFF2-40B4-BE49-F238E27FC236}">
                <a16:creationId xmlns:a16="http://schemas.microsoft.com/office/drawing/2014/main" id="{981AD39C-2966-4FE2-B84F-9DEBF1EA9FEA}"/>
              </a:ext>
            </a:extLst>
          </p:cNvPr>
          <p:cNvSpPr/>
          <p:nvPr userDrawn="1"/>
        </p:nvSpPr>
        <p:spPr>
          <a:xfrm>
            <a:off x="11005348" y="217497"/>
            <a:ext cx="671504" cy="671504"/>
          </a:xfrm>
          <a:prstGeom prst="donut">
            <a:avLst>
              <a:gd name="adj" fmla="val 23581"/>
            </a:avLst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90218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360" y="1406510"/>
            <a:ext cx="2297271" cy="257998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0623" y="6400622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2558779"/>
            <a:ext cx="9390178" cy="2394854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E40FC3-1A63-46C5-BC53-4A3A737E4FE0}"/>
              </a:ext>
            </a:extLst>
          </p:cNvPr>
          <p:cNvSpPr/>
          <p:nvPr userDrawn="1"/>
        </p:nvSpPr>
        <p:spPr>
          <a:xfrm>
            <a:off x="11123614" y="6091000"/>
            <a:ext cx="430450" cy="43045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16371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7" name="원형: 비어 있음 26">
            <a:extLst>
              <a:ext uri="{FF2B5EF4-FFF2-40B4-BE49-F238E27FC236}">
                <a16:creationId xmlns:a16="http://schemas.microsoft.com/office/drawing/2014/main" id="{258A55C4-7BC5-4882-8547-4CC20EE9B5BB}"/>
              </a:ext>
            </a:extLst>
          </p:cNvPr>
          <p:cNvSpPr/>
          <p:nvPr userDrawn="1"/>
        </p:nvSpPr>
        <p:spPr>
          <a:xfrm>
            <a:off x="921906" y="571656"/>
            <a:ext cx="259194" cy="259194"/>
          </a:xfrm>
          <a:prstGeom prst="donut">
            <a:avLst>
              <a:gd name="adj" fmla="val 42463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51960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8">
            <a:extLst>
              <a:ext uri="{FF2B5EF4-FFF2-40B4-BE49-F238E27FC236}">
                <a16:creationId xmlns:a16="http://schemas.microsoft.com/office/drawing/2014/main" id="{0F3B9B65-6430-4128-A2CB-8AB323033072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rgbClr val="292943"/>
              </a:gs>
              <a:gs pos="50000">
                <a:schemeClr val="accent5">
                  <a:lumMod val="50000"/>
                </a:schemeClr>
              </a:gs>
              <a:gs pos="100000">
                <a:srgbClr val="D8E2F2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0F7C6A-40F7-4BC6-BE7A-48F38A3D90ED}"/>
              </a:ext>
            </a:extLst>
          </p:cNvPr>
          <p:cNvSpPr/>
          <p:nvPr userDrawn="1"/>
        </p:nvSpPr>
        <p:spPr>
          <a:xfrm flipH="1">
            <a:off x="2437328" y="6097236"/>
            <a:ext cx="7317337" cy="538986"/>
          </a:xfrm>
          <a:prstGeom prst="roundRect">
            <a:avLst>
              <a:gd name="adj" fmla="val 24514"/>
            </a:avLst>
          </a:prstGeom>
          <a:solidFill>
            <a:schemeClr val="bg1"/>
          </a:solidFill>
          <a:ln w="12700">
            <a:noFill/>
          </a:ln>
          <a:effectLst>
            <a:outerShdw blurRad="381000" dist="584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790218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360" y="1406510"/>
            <a:ext cx="2297271" cy="257998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0623" y="6400622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2558779"/>
            <a:ext cx="9390178" cy="2394854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4E40FC3-1A63-46C5-BC53-4A3A737E4FE0}"/>
              </a:ext>
            </a:extLst>
          </p:cNvPr>
          <p:cNvSpPr/>
          <p:nvPr userDrawn="1"/>
        </p:nvSpPr>
        <p:spPr>
          <a:xfrm>
            <a:off x="11123614" y="6091000"/>
            <a:ext cx="430450" cy="430450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0836" y="6216371"/>
            <a:ext cx="576006" cy="204912"/>
          </a:xfrm>
        </p:spPr>
        <p:txBody>
          <a:bodyPr/>
          <a:lstStyle>
            <a:lvl1pPr algn="ctr">
              <a:lnSpc>
                <a:spcPct val="100000"/>
              </a:lnSpc>
              <a:defRPr sz="1100" b="1">
                <a:solidFill>
                  <a:srgbClr val="E7C49D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0912D0D-19C3-4A6D-877A-117995657C0E}"/>
              </a:ext>
            </a:extLst>
          </p:cNvPr>
          <p:cNvSpPr/>
          <p:nvPr userDrawn="1"/>
        </p:nvSpPr>
        <p:spPr>
          <a:xfrm>
            <a:off x="807494" y="457199"/>
            <a:ext cx="10597106" cy="5943602"/>
          </a:xfrm>
          <a:prstGeom prst="roundRect">
            <a:avLst>
              <a:gd name="adj" fmla="val 2070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dirty="0">
              <a:noFill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EAF847F-5C3A-4765-AE60-19B80EA1206A}"/>
              </a:ext>
            </a:extLst>
          </p:cNvPr>
          <p:cNvSpPr/>
          <p:nvPr userDrawn="1"/>
        </p:nvSpPr>
        <p:spPr>
          <a:xfrm>
            <a:off x="928688" y="585788"/>
            <a:ext cx="10343860" cy="5686424"/>
          </a:xfrm>
          <a:prstGeom prst="roundRect">
            <a:avLst>
              <a:gd name="adj" fmla="val 1402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D28C384-E683-4F21-AC87-8EA8C5B8DE17}"/>
              </a:ext>
            </a:extLst>
          </p:cNvPr>
          <p:cNvSpPr/>
          <p:nvPr userDrawn="1"/>
        </p:nvSpPr>
        <p:spPr>
          <a:xfrm>
            <a:off x="11068845" y="6020356"/>
            <a:ext cx="539988" cy="539988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9" name="슬라이드 번호 개체 틀 5">
            <a:extLst>
              <a:ext uri="{FF2B5EF4-FFF2-40B4-BE49-F238E27FC236}">
                <a16:creationId xmlns:a16="http://schemas.microsoft.com/office/drawing/2014/main" id="{DB7ED63A-ABDE-4971-BFBE-68B11D919B75}"/>
              </a:ext>
            </a:extLst>
          </p:cNvPr>
          <p:cNvSpPr txBox="1">
            <a:spLocks/>
          </p:cNvSpPr>
          <p:nvPr userDrawn="1"/>
        </p:nvSpPr>
        <p:spPr>
          <a:xfrm>
            <a:off x="11045412" y="6182482"/>
            <a:ext cx="576006" cy="2049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ko-KR"/>
            </a:defPPr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7C49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78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: 도형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4" name="자유형: 도형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6" name="그림 개체 틀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" noProof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noProof="0"/>
              <a:t>제목</a:t>
            </a:r>
          </a:p>
        </p:txBody>
      </p:sp>
      <p:sp>
        <p:nvSpPr>
          <p:cNvPr id="7" name="부제목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322388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3" r:id="rId4"/>
    <p:sldLayoutId id="2147483654" r:id="rId5"/>
    <p:sldLayoutId id="2147483655" r:id="rId6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107956" y="2115302"/>
            <a:ext cx="6447524" cy="1924276"/>
          </a:xfrm>
        </p:spPr>
        <p:txBody>
          <a:bodyPr/>
          <a:lstStyle/>
          <a:p>
            <a:pPr lvl="0">
              <a:defRPr/>
            </a:pPr>
            <a:r>
              <a:rPr lang="ko-KR" altLang="en-US" sz="4000"/>
              <a:t>관통프로젝트 최종 보고서</a:t>
            </a: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3738721" y="3915213"/>
            <a:ext cx="5151358" cy="324849"/>
          </a:xfrm>
          <a:noFill/>
        </p:spPr>
        <p:txBody>
          <a:bodyPr lIns="0" rIns="0"/>
          <a:lstStyle/>
          <a:p>
            <a:pPr lvl="0">
              <a:defRPr/>
            </a:pPr>
            <a:r>
              <a:rPr lang="ko-KR" altLang="en-US" sz="2000" b="1" spc="-150">
                <a:solidFill>
                  <a:schemeClr val="bg1"/>
                </a:solidFill>
              </a:rPr>
              <a:t>프로젝트 명 </a:t>
            </a:r>
            <a:r>
              <a:rPr lang="en-US" altLang="ko-KR" sz="2000" b="1" spc="-150">
                <a:solidFill>
                  <a:schemeClr val="bg1"/>
                </a:solidFill>
              </a:rPr>
              <a:t>: Happy</a:t>
            </a:r>
            <a:r>
              <a:rPr lang="ko-KR" altLang="en-US" sz="2000" b="1" spc="-150">
                <a:solidFill>
                  <a:schemeClr val="bg1"/>
                </a:solidFill>
              </a:rPr>
              <a:t>하게 진행한 </a:t>
            </a:r>
            <a:r>
              <a:rPr lang="en-US" altLang="ko-KR" sz="2000" b="1" spc="-150">
                <a:solidFill>
                  <a:schemeClr val="bg1"/>
                </a:solidFill>
              </a:rPr>
              <a:t>HappyHouse    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21689" y="4975218"/>
            <a:ext cx="4348622" cy="1093862"/>
          </a:xfrm>
        </p:spPr>
        <p:txBody>
          <a:bodyPr/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  <a:defRPr/>
            </a:pPr>
            <a:r>
              <a:rPr lang="en-US" altLang="ko-KR" sz="1500"/>
              <a:t>2022. 05. 26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  <a:defRPr/>
            </a:pPr>
            <a:r>
              <a:rPr lang="ko-KR" altLang="en-US" sz="1500">
                <a:latin typeface="+mn-ea"/>
              </a:rPr>
              <a:t>팀장</a:t>
            </a:r>
            <a:r>
              <a:rPr lang="en-US" altLang="ko-KR" sz="1500">
                <a:latin typeface="+mn-ea"/>
              </a:rPr>
              <a:t>:</a:t>
            </a:r>
            <a:r>
              <a:rPr lang="ko-KR" altLang="en-US" sz="1500">
                <a:latin typeface="+mn-ea"/>
              </a:rPr>
              <a:t>황준원</a:t>
            </a:r>
            <a:r>
              <a:rPr lang="en-US" altLang="ko-KR" sz="1500">
                <a:latin typeface="+mn-ea"/>
              </a:rPr>
              <a:t>,</a:t>
            </a:r>
            <a:r>
              <a:rPr lang="ko-KR" altLang="en-US" sz="1500">
                <a:latin typeface="+mn-ea"/>
              </a:rPr>
              <a:t> 팀원</a:t>
            </a:r>
            <a:r>
              <a:rPr lang="en-US" altLang="ko-KR" sz="1500">
                <a:latin typeface="+mn-ea"/>
              </a:rPr>
              <a:t>:</a:t>
            </a:r>
            <a:r>
              <a:rPr lang="ko-KR" altLang="en-US" sz="1500">
                <a:latin typeface="+mn-ea"/>
              </a:rPr>
              <a:t>권민지</a:t>
            </a:r>
          </a:p>
        </p:txBody>
      </p:sp>
      <p:sp>
        <p:nvSpPr>
          <p:cNvPr id="7" name="타원 6"/>
          <p:cNvSpPr/>
          <p:nvPr/>
        </p:nvSpPr>
        <p:spPr>
          <a:xfrm>
            <a:off x="9369673" y="4150332"/>
            <a:ext cx="2476662" cy="2476662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8" name="타원 7"/>
          <p:cNvSpPr/>
          <p:nvPr/>
        </p:nvSpPr>
        <p:spPr>
          <a:xfrm>
            <a:off x="1007173" y="685154"/>
            <a:ext cx="763989" cy="76398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0297464" y="5082838"/>
            <a:ext cx="1281479" cy="128147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526203" y="454209"/>
            <a:ext cx="365760" cy="365760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85365" y="6215608"/>
            <a:ext cx="187693" cy="187693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502966" y="2435128"/>
            <a:ext cx="5657504" cy="1279601"/>
            <a:chOff x="4401178" y="2019718"/>
            <a:chExt cx="3315634" cy="2351314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4401178" y="2019718"/>
              <a:ext cx="3315634" cy="0"/>
            </a:xfrm>
            <a:prstGeom prst="line">
              <a:avLst/>
            </a:prstGeom>
            <a:ln w="19050" cap="rnd">
              <a:solidFill>
                <a:srgbClr val="E3AB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4401178" y="4371032"/>
              <a:ext cx="3315634" cy="0"/>
            </a:xfrm>
            <a:prstGeom prst="line">
              <a:avLst/>
            </a:prstGeom>
            <a:ln w="19050" cap="rnd">
              <a:solidFill>
                <a:srgbClr val="E3AB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그림 17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9436" y="617417"/>
            <a:ext cx="899462" cy="899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화면 흐름도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10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24426" y="5775396"/>
            <a:ext cx="2760472" cy="292388"/>
          </a:xfrm>
          <a:prstGeom prst="rect">
            <a:avLst/>
          </a:prstGeom>
          <a:noFill/>
          <a:ln w="25400">
            <a:solidFill>
              <a:srgbClr val="1E1E32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solidFill>
                  <a:srgbClr val="39395C"/>
                </a:solidFill>
                <a:latin typeface="+mj-lt"/>
              </a:rPr>
              <a:t>회원가입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39936" y="1517202"/>
            <a:ext cx="4356092" cy="39851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화면 흐름도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11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24426" y="5775396"/>
            <a:ext cx="2760472" cy="292388"/>
          </a:xfrm>
          <a:prstGeom prst="rect">
            <a:avLst/>
          </a:prstGeom>
          <a:noFill/>
          <a:ln w="25400">
            <a:solidFill>
              <a:srgbClr val="1E1E32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solidFill>
                  <a:srgbClr val="39395C"/>
                </a:solidFill>
                <a:latin typeface="+mj-lt"/>
              </a:rPr>
              <a:t>메인 페이지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22234" y="1466102"/>
            <a:ext cx="6747531" cy="4702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화면 흐름도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12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6060" y="1443403"/>
            <a:ext cx="6579879" cy="46215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화면 흐름도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13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6884" y="1501727"/>
            <a:ext cx="8118230" cy="447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화면 흐름도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14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1134" y="1538032"/>
            <a:ext cx="8689731" cy="4104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화면 흐름도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15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3343227" y="-4572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>
          <a:xfrm>
            <a:off x="5276400" y="76079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32" name="그림 103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93389" y="1527031"/>
            <a:ext cx="6898300" cy="4620257"/>
          </a:xfrm>
          <a:prstGeom prst="rect">
            <a:avLst/>
          </a:prstGeom>
        </p:spPr>
      </p:pic>
      <p:sp>
        <p:nvSpPr>
          <p:cNvPr id="12" name="화살표: 오각형 11"/>
          <p:cNvSpPr/>
          <p:nvPr/>
        </p:nvSpPr>
        <p:spPr>
          <a:xfrm rot="10800000">
            <a:off x="8512707" y="1553308"/>
            <a:ext cx="2689860" cy="946648"/>
          </a:xfrm>
          <a:prstGeom prst="homePlate">
            <a:avLst>
              <a:gd name="adj" fmla="val 0"/>
            </a:avLst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/>
          </a:p>
        </p:txBody>
      </p:sp>
      <p:sp>
        <p:nvSpPr>
          <p:cNvPr id="14" name="TextBox 13"/>
          <p:cNvSpPr txBox="1"/>
          <p:nvPr/>
        </p:nvSpPr>
        <p:spPr>
          <a:xfrm>
            <a:off x="8520033" y="1918673"/>
            <a:ext cx="2689860" cy="26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b="1">
                <a:solidFill>
                  <a:srgbClr val="455B71"/>
                </a:solidFill>
              </a:rPr>
              <a:t>대기 오염 정도를 검색할 지역 선택</a:t>
            </a:r>
          </a:p>
        </p:txBody>
      </p:sp>
      <p:sp>
        <p:nvSpPr>
          <p:cNvPr id="35" name="화살표: 오각형 34"/>
          <p:cNvSpPr/>
          <p:nvPr/>
        </p:nvSpPr>
        <p:spPr>
          <a:xfrm>
            <a:off x="1169667" y="2955676"/>
            <a:ext cx="2689860" cy="946648"/>
          </a:xfrm>
          <a:prstGeom prst="homePlate">
            <a:avLst>
              <a:gd name="adj" fmla="val 83808"/>
            </a:avLst>
          </a:prstGeom>
          <a:solidFill>
            <a:srgbClr val="455B7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/>
              <a:t>검색 지역의 최근 데이터 </a:t>
            </a:r>
            <a:r>
              <a:rPr lang="en-US" altLang="ko-KR" sz="1100"/>
              <a:t>5</a:t>
            </a:r>
            <a:r>
              <a:rPr lang="ko-KR" altLang="en-US" sz="1100"/>
              <a:t>건 제공</a:t>
            </a:r>
          </a:p>
        </p:txBody>
      </p:sp>
      <p:sp>
        <p:nvSpPr>
          <p:cNvPr id="37" name="화살표: 오각형 36"/>
          <p:cNvSpPr/>
          <p:nvPr/>
        </p:nvSpPr>
        <p:spPr>
          <a:xfrm rot="10800000">
            <a:off x="8505384" y="3334642"/>
            <a:ext cx="2689860" cy="946648"/>
          </a:xfrm>
          <a:prstGeom prst="homePlate">
            <a:avLst>
              <a:gd name="adj" fmla="val 83808"/>
            </a:avLst>
          </a:prstGeom>
          <a:solidFill>
            <a:srgbClr val="455B7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00"/>
          </a:p>
        </p:txBody>
      </p:sp>
      <p:sp>
        <p:nvSpPr>
          <p:cNvPr id="38" name="TextBox 37"/>
          <p:cNvSpPr txBox="1"/>
          <p:nvPr/>
        </p:nvSpPr>
        <p:spPr>
          <a:xfrm>
            <a:off x="9138082" y="3592522"/>
            <a:ext cx="1843805" cy="415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>
                <a:solidFill>
                  <a:schemeClr val="bg1"/>
                </a:solidFill>
              </a:rPr>
              <a:t>오염 정도에 따른 아이콘 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bg1"/>
                </a:solidFill>
              </a:rPr>
              <a:t>변화로 가시성 확보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화면 흐름도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16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12725" y="1520048"/>
            <a:ext cx="6566549" cy="4619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화면 흐름도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17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97623" y="1520404"/>
            <a:ext cx="7596754" cy="43997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화면 흐름도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18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57615" y="1476796"/>
            <a:ext cx="6676769" cy="46838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/>
          <p:cNvSpPr/>
          <p:nvPr/>
        </p:nvSpPr>
        <p:spPr>
          <a:xfrm>
            <a:off x="1082039" y="1505336"/>
            <a:ext cx="10087598" cy="4711033"/>
          </a:xfrm>
          <a:prstGeom prst="roundRect">
            <a:avLst>
              <a:gd name="adj" fmla="val 2867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97916" y="790218"/>
            <a:ext cx="5396166" cy="567808"/>
          </a:xfrm>
        </p:spPr>
        <p:txBody>
          <a:bodyPr/>
          <a:lstStyle/>
          <a:p>
            <a:pPr lvl="0">
              <a:defRPr/>
            </a:pPr>
            <a:r>
              <a:rPr lang="ko-KR" altLang="en-US" dirty="0">
                <a:solidFill>
                  <a:srgbClr val="383859"/>
                </a:solidFill>
              </a:rPr>
              <a:t>적용 패턴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19</a:t>
            </a:fld>
            <a:endParaRPr lang="en-US" altLang="en-US" sz="1200" b="0"/>
          </a:p>
        </p:txBody>
      </p:sp>
      <p:sp>
        <p:nvSpPr>
          <p:cNvPr id="9" name="타원 8"/>
          <p:cNvSpPr/>
          <p:nvPr/>
        </p:nvSpPr>
        <p:spPr>
          <a:xfrm>
            <a:off x="457432" y="6129629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1169637" y="3205021"/>
            <a:ext cx="117010" cy="447959"/>
            <a:chOff x="11050836" y="2435217"/>
            <a:chExt cx="201875" cy="772849"/>
          </a:xfrm>
        </p:grpSpPr>
        <p:sp>
          <p:nvSpPr>
            <p:cNvPr id="10" name="타원 9"/>
            <p:cNvSpPr/>
            <p:nvPr/>
          </p:nvSpPr>
          <p:spPr>
            <a:xfrm>
              <a:off x="11050836" y="3006191"/>
              <a:ext cx="201875" cy="201875"/>
            </a:xfrm>
            <a:prstGeom prst="ellipse">
              <a:avLst/>
            </a:prstGeom>
            <a:gradFill>
              <a:gsLst>
                <a:gs pos="0">
                  <a:srgbClr val="3A3A5D"/>
                </a:gs>
                <a:gs pos="100000">
                  <a:srgbClr val="3A3A5D">
                    <a:lumMod val="49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>
                <a:noFill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1050836" y="2720704"/>
              <a:ext cx="201875" cy="201875"/>
            </a:xfrm>
            <a:prstGeom prst="ellipse">
              <a:avLst/>
            </a:prstGeom>
            <a:gradFill>
              <a:gsLst>
                <a:gs pos="0">
                  <a:srgbClr val="E7C49D"/>
                </a:gs>
                <a:gs pos="100000">
                  <a:srgbClr val="E3AB83">
                    <a:lumMod val="66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noFill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1050836" y="2435217"/>
              <a:ext cx="201875" cy="201875"/>
            </a:xfrm>
            <a:prstGeom prst="ellipse">
              <a:avLst/>
            </a:prstGeom>
            <a:gradFill>
              <a:gsLst>
                <a:gs pos="0">
                  <a:srgbClr val="E7C49D"/>
                </a:gs>
                <a:gs pos="100000">
                  <a:srgbClr val="E3AB83">
                    <a:lumMod val="66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noFill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903888"/>
              </p:ext>
            </p:extLst>
          </p:nvPr>
        </p:nvGraphicFramePr>
        <p:xfrm>
          <a:off x="2310913" y="1603285"/>
          <a:ext cx="7570172" cy="4464498"/>
        </p:xfrm>
        <a:graphic>
          <a:graphicData uri="http://schemas.openxmlformats.org/drawingml/2006/table">
            <a:tbl>
              <a:tblPr/>
              <a:tblGrid>
                <a:gridCol w="1238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36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8181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/>
                        </a:rPr>
                        <a:t>분류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8E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맑은 고딕"/>
                        </a:rPr>
                        <a:t>사용 기술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8E2F2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적용 기능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D8E2F2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0905">
                <a:tc>
                  <a:txBody>
                    <a:bodyPr/>
                    <a:lstStyle/>
                    <a:p>
                      <a:pPr marL="0" marR="0" indent="0" 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sz="1200" b="1" kern="0" spc="0" dirty="0">
                        <a:solidFill>
                          <a:srgbClr val="333352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333352"/>
                          </a:solidFill>
                          <a:latin typeface="+mj-lt"/>
                        </a:rPr>
                        <a:t>스프링의 </a:t>
                      </a:r>
                      <a:r>
                        <a:rPr lang="en-US" altLang="ko-KR" sz="1200" b="1" kern="0" spc="0" dirty="0">
                          <a:solidFill>
                            <a:srgbClr val="333352"/>
                          </a:solidFill>
                          <a:latin typeface="+mj-lt"/>
                        </a:rPr>
                        <a:t>@AutoWired</a:t>
                      </a:r>
                      <a:r>
                        <a:rPr lang="ko-KR" altLang="en-US" sz="1200" b="1" kern="0" spc="0" dirty="0">
                          <a:solidFill>
                            <a:srgbClr val="333352"/>
                          </a:solidFill>
                          <a:latin typeface="+mj-lt"/>
                        </a:rPr>
                        <a:t>를 이용해 </a:t>
                      </a:r>
                      <a:r>
                        <a:rPr lang="en-US" altLang="ko-KR" sz="1200" b="1" kern="0" spc="0" dirty="0">
                          <a:solidFill>
                            <a:srgbClr val="333352"/>
                          </a:solidFill>
                          <a:latin typeface="+mj-lt"/>
                        </a:rPr>
                        <a:t>Singleton</a:t>
                      </a:r>
                      <a:r>
                        <a:rPr lang="ko-KR" altLang="en-US" sz="1200" b="1" kern="0" spc="0" dirty="0">
                          <a:solidFill>
                            <a:srgbClr val="333352"/>
                          </a:solidFill>
                          <a:latin typeface="+mj-lt"/>
                        </a:rPr>
                        <a:t> 패턴을 사용</a:t>
                      </a:r>
                      <a:endParaRPr lang="en-US" sz="1200" b="1" kern="0" spc="0" dirty="0">
                        <a:solidFill>
                          <a:srgbClr val="333352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ko-KR" altLang="en-US" sz="1200" b="1" kern="0" spc="0" dirty="0">
                        <a:solidFill>
                          <a:srgbClr val="333352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153">
                <a:tc rowSpan="2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200" b="1" kern="0" spc="0" dirty="0">
                        <a:solidFill>
                          <a:srgbClr val="333352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333352"/>
                          </a:solidFill>
                          <a:latin typeface="+mj-lt"/>
                        </a:rPr>
                        <a:t>파싱</a:t>
                      </a:r>
                      <a:endParaRPr lang="en-US" sz="1200" b="1" kern="0" spc="0" dirty="0">
                        <a:solidFill>
                          <a:srgbClr val="333352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1200" b="1" kern="0" spc="0" dirty="0" err="1">
                          <a:solidFill>
                            <a:srgbClr val="333352"/>
                          </a:solidFill>
                          <a:latin typeface="+mj-lt"/>
                        </a:rPr>
                        <a:t>크롤링</a:t>
                      </a:r>
                      <a:r>
                        <a:rPr lang="en-US" altLang="ko-KR" sz="1200" b="1" kern="0" spc="0" dirty="0">
                          <a:solidFill>
                            <a:srgbClr val="333352"/>
                          </a:solidFill>
                          <a:latin typeface="+mj-lt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333352"/>
                          </a:solidFill>
                          <a:latin typeface="+mj-lt"/>
                        </a:rPr>
                        <a:t>주변 상권 </a:t>
                      </a:r>
                      <a:r>
                        <a:rPr lang="en-US" altLang="ko-KR" sz="1200" b="1" kern="0" spc="0" dirty="0">
                          <a:solidFill>
                            <a:srgbClr val="333352"/>
                          </a:solidFill>
                          <a:latin typeface="+mj-lt"/>
                        </a:rPr>
                        <a:t>API</a:t>
                      </a:r>
                      <a:endParaRPr lang="ko-KR" altLang="en-US" sz="1200" b="1" kern="0" spc="0" dirty="0">
                        <a:solidFill>
                          <a:srgbClr val="333352"/>
                        </a:solidFill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51259">
                <a:tc v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1200" b="0" kern="0" spc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kern="0" spc="0" dirty="0" err="1">
                          <a:solidFill>
                            <a:srgbClr val="333352"/>
                          </a:solidFill>
                          <a:latin typeface="+mn-lt"/>
                          <a:ea typeface="+mn-ea"/>
                          <a:cs typeface="+mn-cs"/>
                        </a:rPr>
                        <a:t>페이지네이션</a:t>
                      </a:r>
                      <a:endParaRPr lang="en-US" altLang="ko-KR" sz="1200" b="1" kern="0" spc="0" dirty="0">
                        <a:solidFill>
                          <a:srgbClr val="33335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200" b="1" kern="0" spc="0" dirty="0">
                          <a:solidFill>
                            <a:srgbClr val="333352"/>
                          </a:solidFill>
                          <a:latin typeface="+mn-lt"/>
                          <a:ea typeface="+mn-ea"/>
                          <a:cs typeface="+mn-cs"/>
                        </a:rPr>
                        <a:t>공지사항</a:t>
                      </a:r>
                      <a:r>
                        <a:rPr lang="en-US" altLang="ko-KR" sz="1200" b="1" kern="0" spc="0" dirty="0">
                          <a:solidFill>
                            <a:srgbClr val="333352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333352"/>
                          </a:solidFill>
                          <a:latin typeface="+mn-lt"/>
                          <a:ea typeface="+mn-ea"/>
                          <a:cs typeface="+mn-cs"/>
                        </a:rPr>
                        <a:t>부동산 뉴스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424418" y="3140039"/>
            <a:ext cx="973498" cy="347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spc="0" dirty="0">
                <a:solidFill>
                  <a:srgbClr val="333352"/>
                </a:solidFill>
                <a:effectLst/>
                <a:latin typeface="+mj-lt"/>
              </a:rPr>
              <a:t>적용 패턴</a:t>
            </a:r>
            <a:endParaRPr lang="en-US" altLang="ko-KR" sz="1200" b="1" kern="0" spc="0" dirty="0">
              <a:solidFill>
                <a:srgbClr val="333352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24419" y="5237284"/>
            <a:ext cx="973497" cy="347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kern="0" dirty="0">
                <a:solidFill>
                  <a:srgbClr val="333352"/>
                </a:solidFill>
                <a:latin typeface="+mj-lt"/>
              </a:rPr>
              <a:t>알고리즘</a:t>
            </a:r>
            <a:endParaRPr lang="en-US" altLang="ko-KR" sz="1200" b="1" kern="0" spc="0" dirty="0">
              <a:solidFill>
                <a:srgbClr val="333352"/>
              </a:solidFill>
              <a:effectLst/>
              <a:latin typeface="+mj-lt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D52337-38BC-6291-C33C-2FC7DFCEF4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02" y="2143748"/>
            <a:ext cx="899514" cy="8995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7E026FC-0963-AC60-0F36-8996EF5288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18" y="4144161"/>
            <a:ext cx="1003836" cy="10038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부제목 18"/>
          <p:cNvSpPr txBox="1"/>
          <p:nvPr/>
        </p:nvSpPr>
        <p:spPr>
          <a:xfrm>
            <a:off x="9227762" y="6057564"/>
            <a:ext cx="1500733" cy="238534"/>
          </a:xfrm>
          <a:prstGeom prst="rect">
            <a:avLst/>
          </a:prstGeom>
          <a:noFill/>
          <a:ln w="3175" cap="flat" cmpd="sng" algn="ctr">
            <a:noFill/>
            <a:prstDash val="solid"/>
            <a:miter/>
          </a:ln>
          <a:effectLst/>
        </p:spPr>
        <p:txBody>
          <a:bodyPr vert="horz" lIns="91440" tIns="45720" rIns="91440" bIns="4572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  <a:defRPr/>
            </a:pPr>
            <a:r>
              <a:rPr lang="en-US" altLang="en-US" sz="700"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</a:rPr>
              <a:t>ADSTOREPOST.COM</a:t>
            </a:r>
          </a:p>
        </p:txBody>
      </p:sp>
      <p:sp>
        <p:nvSpPr>
          <p:cNvPr id="19" name="부제목 18"/>
          <p:cNvSpPr>
            <a:spLocks noGrp="1"/>
          </p:cNvSpPr>
          <p:nvPr>
            <p:ph type="subTitle" idx="1"/>
          </p:nvPr>
        </p:nvSpPr>
        <p:spPr>
          <a:xfrm>
            <a:off x="1148457" y="3105291"/>
            <a:ext cx="1782433" cy="563906"/>
          </a:xfrm>
          <a:noFill/>
          <a:ln w="3175">
            <a:noFill/>
          </a:ln>
          <a:effectLst/>
        </p:spPr>
        <p:txBody>
          <a:bodyPr vert="horz" lIns="91440" tIns="45720" rIns="91440" bIns="45720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en-US" altLang="ko-KR" b="1">
                <a:effectLst>
                  <a:outerShdw blurRad="139700" dist="266700" dir="4620000" algn="tl" rotWithShape="0">
                    <a:prstClr val="black">
                      <a:alpha val="39000"/>
                    </a:prstClr>
                  </a:outerShdw>
                </a:effectLst>
                <a:latin typeface="+mj-lt"/>
                <a:ea typeface="+mn-ea"/>
              </a:rPr>
              <a:t>INDEX</a:t>
            </a:r>
            <a:endParaRPr lang="ko-KR" altLang="en-US" b="1">
              <a:effectLst>
                <a:outerShdw blurRad="139700" dist="266700" dir="4620000" algn="tl" rotWithShape="0">
                  <a:prstClr val="black">
                    <a:alpha val="39000"/>
                  </a:prstClr>
                </a:outerShdw>
              </a:effectLst>
              <a:latin typeface="+mj-lt"/>
              <a:ea typeface="+mn-ea"/>
            </a:endParaRPr>
          </a:p>
        </p:txBody>
      </p:sp>
      <p:sp>
        <p:nvSpPr>
          <p:cNvPr id="51" name="제목 35"/>
          <p:cNvSpPr txBox="1"/>
          <p:nvPr/>
        </p:nvSpPr>
        <p:spPr>
          <a:xfrm>
            <a:off x="1227179" y="2894045"/>
            <a:ext cx="1543942" cy="196459"/>
          </a:xfrm>
          <a:prstGeom prst="rect">
            <a:avLst/>
          </a:prstGeom>
          <a:noFill/>
          <a:ln w="3175" cap="flat" cmpd="sng" algn="ctr">
            <a:noFill/>
            <a:prstDash val="solid"/>
            <a:miter/>
          </a:ln>
          <a:effectLst/>
        </p:spPr>
        <p:txBody>
          <a:bodyPr vert="horz" lIns="91440" tIns="45720" rIns="91440" bIns="4572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lang="ko-KR" altLang="en-US" sz="36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ko-KR" sz="12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en-US" sz="120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766903" y="0"/>
            <a:ext cx="0" cy="6858000"/>
          </a:xfrm>
          <a:prstGeom prst="line">
            <a:avLst/>
          </a:prstGeom>
          <a:noFill/>
          <a:ln w="3175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직사각형 19"/>
          <p:cNvSpPr/>
          <p:nvPr/>
        </p:nvSpPr>
        <p:spPr>
          <a:xfrm>
            <a:off x="1323636" y="3742002"/>
            <a:ext cx="791534" cy="142887"/>
          </a:xfrm>
          <a:prstGeom prst="rect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path path="circle">
              <a:fillToRect r="100000" b="100000"/>
            </a:path>
            <a:tileRect l="-100000" t="-100000"/>
          </a:gradFill>
          <a:ln w="254000">
            <a:noFill/>
          </a:ln>
          <a:effectLst>
            <a:outerShdw blurRad="381000" dist="127000" dir="2700000" algn="tl" rotWithShape="0">
              <a:prstClr val="black">
                <a:alpha val="7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27" name="사각형: 둥근 모서리 126"/>
          <p:cNvSpPr/>
          <p:nvPr/>
        </p:nvSpPr>
        <p:spPr>
          <a:xfrm>
            <a:off x="10611020" y="1005644"/>
            <a:ext cx="206104" cy="4894336"/>
          </a:xfrm>
          <a:prstGeom prst="roundRect">
            <a:avLst>
              <a:gd name="adj" fmla="val 34062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26" name="사각형: 둥근 모서리 125"/>
          <p:cNvSpPr/>
          <p:nvPr/>
        </p:nvSpPr>
        <p:spPr>
          <a:xfrm flipH="1">
            <a:off x="3391164" y="865723"/>
            <a:ext cx="7317337" cy="5126554"/>
          </a:xfrm>
          <a:prstGeom prst="roundRect">
            <a:avLst>
              <a:gd name="adj" fmla="val 1540"/>
            </a:avLst>
          </a:prstGeom>
          <a:solidFill>
            <a:schemeClr val="bg1"/>
          </a:solidFill>
          <a:ln w="12700">
            <a:noFill/>
          </a:ln>
          <a:effectLst>
            <a:outerShdw blurRad="381000" dist="584200" dir="2700000" algn="tl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205154" y="1005644"/>
            <a:ext cx="230951" cy="230951"/>
          </a:xfrm>
          <a:prstGeom prst="ellipse">
            <a:avLst/>
          </a:prstGeom>
          <a:solidFill>
            <a:srgbClr val="E7C49D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n-US" altLang="ko-KR" sz="1000" b="1" spc="-60">
                <a:solidFill>
                  <a:srgbClr val="383859"/>
                </a:solidFill>
                <a:latin typeface="+mj-lt"/>
              </a:rPr>
              <a:t>A</a:t>
            </a:r>
            <a:endParaRPr lang="ko-KR" altLang="en-US" sz="1000" b="1" spc="-60">
              <a:solidFill>
                <a:srgbClr val="383859"/>
              </a:solidFill>
              <a:latin typeface="+mj-lt"/>
            </a:endParaRPr>
          </a:p>
        </p:txBody>
      </p:sp>
      <p:sp>
        <p:nvSpPr>
          <p:cNvPr id="94" name="부제목 18"/>
          <p:cNvSpPr txBox="1"/>
          <p:nvPr/>
        </p:nvSpPr>
        <p:spPr>
          <a:xfrm>
            <a:off x="4371542" y="1075079"/>
            <a:ext cx="2188649" cy="563906"/>
          </a:xfrm>
          <a:prstGeom prst="rect">
            <a:avLst/>
          </a:prstGeom>
          <a:noFill/>
          <a:ln w="3175" cap="flat" cmpd="sng" algn="ctr">
            <a:noFill/>
            <a:prstDash val="solid"/>
            <a:miter/>
          </a:ln>
          <a:effectLst/>
        </p:spPr>
        <p:txBody>
          <a:bodyPr vert="horz" lIns="91440" tIns="45720" rIns="91440" bIns="4572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2400" b="1">
                <a:solidFill>
                  <a:srgbClr val="E7C49D"/>
                </a:solidFill>
                <a:latin typeface="+mj-lt"/>
                <a:ea typeface="+mn-ea"/>
              </a:rPr>
              <a:t>기</a:t>
            </a:r>
            <a:r>
              <a:rPr lang="ko-KR" altLang="en-US" sz="2400" b="1">
                <a:solidFill>
                  <a:srgbClr val="383859"/>
                </a:solidFill>
                <a:latin typeface="+mj-lt"/>
                <a:ea typeface="+mn-ea"/>
              </a:rPr>
              <a:t>획배경</a:t>
            </a:r>
          </a:p>
        </p:txBody>
      </p:sp>
      <p:sp>
        <p:nvSpPr>
          <p:cNvPr id="101" name="부제목 18"/>
          <p:cNvSpPr txBox="1"/>
          <p:nvPr/>
        </p:nvSpPr>
        <p:spPr>
          <a:xfrm>
            <a:off x="5469218" y="2332827"/>
            <a:ext cx="2188649" cy="563906"/>
          </a:xfrm>
          <a:prstGeom prst="rect">
            <a:avLst/>
          </a:prstGeom>
          <a:noFill/>
          <a:ln w="3175" cap="flat" cmpd="sng" algn="ctr">
            <a:noFill/>
            <a:prstDash val="solid"/>
            <a:miter/>
          </a:ln>
          <a:effectLst/>
        </p:spPr>
        <p:txBody>
          <a:bodyPr vert="horz" lIns="91440" tIns="45720" rIns="91440" bIns="4572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2400" b="1">
                <a:solidFill>
                  <a:srgbClr val="E7C49D"/>
                </a:solidFill>
                <a:latin typeface="+mj-lt"/>
                <a:ea typeface="+mn-ea"/>
              </a:rPr>
              <a:t>추</a:t>
            </a:r>
            <a:r>
              <a:rPr lang="ko-KR" altLang="en-US" sz="2400" b="1">
                <a:solidFill>
                  <a:srgbClr val="383859"/>
                </a:solidFill>
                <a:latin typeface="+mj-lt"/>
                <a:ea typeface="+mn-ea"/>
              </a:rPr>
              <a:t>진계획</a:t>
            </a:r>
          </a:p>
        </p:txBody>
      </p:sp>
      <p:sp>
        <p:nvSpPr>
          <p:cNvPr id="96" name="타원 95"/>
          <p:cNvSpPr/>
          <p:nvPr/>
        </p:nvSpPr>
        <p:spPr>
          <a:xfrm>
            <a:off x="6724231" y="3528414"/>
            <a:ext cx="254046" cy="254046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n-US" altLang="ko-KR" sz="1000" b="1" spc="-60">
                <a:solidFill>
                  <a:srgbClr val="E7C49D"/>
                </a:solidFill>
                <a:latin typeface="+mj-lt"/>
              </a:rPr>
              <a:t>C</a:t>
            </a:r>
            <a:endParaRPr lang="ko-KR" altLang="en-US" sz="1000" b="1" spc="-60">
              <a:solidFill>
                <a:srgbClr val="E7C49D"/>
              </a:solidFill>
              <a:latin typeface="+mj-lt"/>
            </a:endParaRPr>
          </a:p>
        </p:txBody>
      </p:sp>
      <p:sp>
        <p:nvSpPr>
          <p:cNvPr id="107" name="타원 106"/>
          <p:cNvSpPr/>
          <p:nvPr/>
        </p:nvSpPr>
        <p:spPr>
          <a:xfrm>
            <a:off x="7805377" y="4639937"/>
            <a:ext cx="254046" cy="254046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n-US" altLang="ko-KR" sz="1000" b="1" spc="-60">
                <a:solidFill>
                  <a:srgbClr val="E7C49D"/>
                </a:solidFill>
                <a:latin typeface="+mj-lt"/>
              </a:rPr>
              <a:t>D</a:t>
            </a:r>
            <a:endParaRPr lang="ko-KR" altLang="en-US" sz="1000" b="1" spc="-60">
              <a:solidFill>
                <a:srgbClr val="E7C49D"/>
              </a:solidFill>
              <a:latin typeface="+mj-lt"/>
            </a:endParaRPr>
          </a:p>
        </p:txBody>
      </p:sp>
      <p:sp>
        <p:nvSpPr>
          <p:cNvPr id="108" name="부제목 18"/>
          <p:cNvSpPr txBox="1"/>
          <p:nvPr/>
        </p:nvSpPr>
        <p:spPr>
          <a:xfrm>
            <a:off x="7983185" y="4789814"/>
            <a:ext cx="2188649" cy="563906"/>
          </a:xfrm>
          <a:prstGeom prst="rect">
            <a:avLst/>
          </a:prstGeom>
          <a:noFill/>
          <a:ln w="3175" cap="flat" cmpd="sng" algn="ctr">
            <a:noFill/>
            <a:prstDash val="solid"/>
            <a:miter/>
          </a:ln>
          <a:effectLst/>
        </p:spPr>
        <p:txBody>
          <a:bodyPr vert="horz" lIns="91440" tIns="45720" rIns="91440" bIns="4572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2400" b="1">
                <a:solidFill>
                  <a:srgbClr val="383859"/>
                </a:solidFill>
                <a:latin typeface="+mj-lt"/>
                <a:ea typeface="+mn-ea"/>
              </a:rPr>
              <a:t>개</a:t>
            </a:r>
            <a:r>
              <a:rPr lang="ko-KR" altLang="en-US" sz="2400" b="1">
                <a:solidFill>
                  <a:srgbClr val="E7C49D"/>
                </a:solidFill>
                <a:latin typeface="+mj-lt"/>
                <a:ea typeface="+mn-ea"/>
              </a:rPr>
              <a:t>발결과</a:t>
            </a:r>
          </a:p>
        </p:txBody>
      </p:sp>
      <p:sp>
        <p:nvSpPr>
          <p:cNvPr id="100" name="타원 99"/>
          <p:cNvSpPr/>
          <p:nvPr/>
        </p:nvSpPr>
        <p:spPr>
          <a:xfrm>
            <a:off x="5350392" y="2189431"/>
            <a:ext cx="230951" cy="230951"/>
          </a:xfrm>
          <a:prstGeom prst="ellipse">
            <a:avLst/>
          </a:prstGeom>
          <a:solidFill>
            <a:srgbClr val="E7C49D"/>
          </a:soli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r>
              <a:rPr lang="en-US" altLang="ko-KR" sz="1000" b="1" spc="-60">
                <a:solidFill>
                  <a:srgbClr val="383859"/>
                </a:solidFill>
                <a:latin typeface="+mj-lt"/>
              </a:rPr>
              <a:t>B</a:t>
            </a:r>
            <a:endParaRPr lang="ko-KR" altLang="en-US" sz="1000" b="1" spc="-60">
              <a:solidFill>
                <a:srgbClr val="383859"/>
              </a:solidFill>
              <a:latin typeface="+mj-lt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2809238" y="5119165"/>
            <a:ext cx="1124588" cy="1124586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92" name="원형: 비어 있음 91"/>
          <p:cNvSpPr/>
          <p:nvPr/>
        </p:nvSpPr>
        <p:spPr>
          <a:xfrm>
            <a:off x="10175870" y="82215"/>
            <a:ext cx="1630313" cy="1630313"/>
          </a:xfrm>
          <a:prstGeom prst="donut">
            <a:avLst>
              <a:gd name="adj" fmla="val 16687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55" name="타원 154"/>
          <p:cNvSpPr/>
          <p:nvPr/>
        </p:nvSpPr>
        <p:spPr>
          <a:xfrm>
            <a:off x="485365" y="6215608"/>
            <a:ext cx="187693" cy="187693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56" name="타원 155"/>
          <p:cNvSpPr/>
          <p:nvPr/>
        </p:nvSpPr>
        <p:spPr>
          <a:xfrm>
            <a:off x="10985501" y="5937012"/>
            <a:ext cx="706676" cy="70667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59" name="부제목 18"/>
          <p:cNvSpPr txBox="1"/>
          <p:nvPr/>
        </p:nvSpPr>
        <p:spPr>
          <a:xfrm>
            <a:off x="6965014" y="3602936"/>
            <a:ext cx="2188649" cy="563906"/>
          </a:xfrm>
          <a:prstGeom prst="rect">
            <a:avLst/>
          </a:prstGeom>
          <a:noFill/>
          <a:ln w="3175" cap="flat" cmpd="sng" algn="ctr">
            <a:noFill/>
            <a:prstDash val="solid"/>
            <a:miter/>
          </a:ln>
          <a:effectLst/>
        </p:spPr>
        <p:txBody>
          <a:bodyPr vert="horz" lIns="91440" tIns="45720" rIns="91440" bIns="4572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800" b="0" kern="1200" spc="-60" baseline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defRPr/>
            </a:pPr>
            <a:r>
              <a:rPr lang="ko-KR" altLang="en-US" sz="2400" b="1">
                <a:solidFill>
                  <a:srgbClr val="383859"/>
                </a:solidFill>
                <a:latin typeface="+mj-lt"/>
                <a:ea typeface="+mn-ea"/>
              </a:rPr>
              <a:t>시</a:t>
            </a:r>
            <a:r>
              <a:rPr lang="ko-KR" altLang="en-US" sz="2400" b="1">
                <a:solidFill>
                  <a:srgbClr val="E7C49D"/>
                </a:solidFill>
                <a:latin typeface="+mj-lt"/>
                <a:ea typeface="+mn-ea"/>
              </a:rPr>
              <a:t>장분석</a:t>
            </a:r>
          </a:p>
        </p:txBody>
      </p:sp>
      <p:cxnSp>
        <p:nvCxnSpPr>
          <p:cNvPr id="161" name="직선 연결선 160"/>
          <p:cNvCxnSpPr/>
          <p:nvPr/>
        </p:nvCxnSpPr>
        <p:spPr>
          <a:xfrm>
            <a:off x="5235071" y="457200"/>
            <a:ext cx="5246703" cy="532572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타원 174"/>
          <p:cNvSpPr/>
          <p:nvPr/>
        </p:nvSpPr>
        <p:spPr>
          <a:xfrm>
            <a:off x="939289" y="597866"/>
            <a:ext cx="287885" cy="287885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58" name="타원 157"/>
          <p:cNvSpPr/>
          <p:nvPr/>
        </p:nvSpPr>
        <p:spPr>
          <a:xfrm>
            <a:off x="10388427" y="5671569"/>
            <a:ext cx="187693" cy="187693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그림 103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04397" y="1655380"/>
            <a:ext cx="8222933" cy="3886621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기대 효과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20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>
          <a:xfrm>
            <a:off x="3343227" y="-45720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Rectangle 8"/>
          <p:cNvSpPr>
            <a:spLocks noChangeArrowheads="1"/>
          </p:cNvSpPr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>
          <a:xfrm>
            <a:off x="5276400" y="76079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화살표: 오각형 11"/>
          <p:cNvSpPr/>
          <p:nvPr/>
        </p:nvSpPr>
        <p:spPr>
          <a:xfrm>
            <a:off x="8512707" y="1553308"/>
            <a:ext cx="2689860" cy="946648"/>
          </a:xfrm>
          <a:prstGeom prst="homePlate">
            <a:avLst>
              <a:gd name="adj" fmla="val 0"/>
            </a:avLst>
          </a:prstGeom>
          <a:solidFill>
            <a:srgbClr val="FCFCF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실거래가와 함께 거주지 환경에 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영향을 미치는 다른 요인을 함께 </a:t>
            </a:r>
          </a:p>
          <a:p>
            <a:pPr algn="ctr">
              <a:defRPr/>
            </a:pPr>
            <a:r>
              <a:rPr lang="ko-KR" altLang="en-US" sz="1100">
                <a:solidFill>
                  <a:schemeClr val="tx1"/>
                </a:solidFill>
              </a:rPr>
              <a:t>제공함으로써 주거지 검색에 용이</a:t>
            </a:r>
            <a:endParaRPr lang="ko-KR" altLang="en-US" sz="1100"/>
          </a:p>
        </p:txBody>
      </p:sp>
      <p:sp>
        <p:nvSpPr>
          <p:cNvPr id="14" name="TextBox 13"/>
          <p:cNvSpPr txBox="1"/>
          <p:nvPr/>
        </p:nvSpPr>
        <p:spPr>
          <a:xfrm>
            <a:off x="8520033" y="1918673"/>
            <a:ext cx="2689860" cy="26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z="1100" b="1">
              <a:solidFill>
                <a:schemeClr val="tx1"/>
              </a:solidFill>
            </a:endParaRPr>
          </a:p>
        </p:txBody>
      </p:sp>
      <p:sp>
        <p:nvSpPr>
          <p:cNvPr id="35" name="화살표: 오각형 34"/>
          <p:cNvSpPr/>
          <p:nvPr/>
        </p:nvSpPr>
        <p:spPr>
          <a:xfrm>
            <a:off x="1001148" y="4281849"/>
            <a:ext cx="2689860" cy="946648"/>
          </a:xfrm>
          <a:prstGeom prst="homePlate">
            <a:avLst>
              <a:gd name="adj" fmla="val 83808"/>
            </a:avLst>
          </a:prstGeom>
          <a:solidFill>
            <a:srgbClr val="455B71"/>
          </a:solidFill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100"/>
              <a:t>부동산 관련 뉴스만 볼 수 있고</a:t>
            </a:r>
            <a:r>
              <a:rPr lang="en-US" altLang="ko-KR" sz="1100"/>
              <a:t>,</a:t>
            </a:r>
            <a:r>
              <a:rPr lang="ko-KR" altLang="en-US" sz="1100"/>
              <a:t> </a:t>
            </a:r>
          </a:p>
          <a:p>
            <a:pPr algn="ctr">
              <a:defRPr/>
            </a:pPr>
            <a:r>
              <a:rPr lang="ko-KR" altLang="en-US" sz="1100"/>
              <a:t>내용 또는 제목으로 검색하는 </a:t>
            </a:r>
          </a:p>
          <a:p>
            <a:pPr algn="ctr">
              <a:defRPr/>
            </a:pPr>
            <a:r>
              <a:rPr lang="ko-KR" altLang="en-US" sz="1100"/>
              <a:t>기능을 추가함으로써 편의성 제공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21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22032" y="1171329"/>
            <a:ext cx="4484229" cy="3911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3" name="그룹 22"/>
          <p:cNvGrpSpPr/>
          <p:nvPr/>
        </p:nvGrpSpPr>
        <p:grpSpPr>
          <a:xfrm>
            <a:off x="3849902" y="888411"/>
            <a:ext cx="4917484" cy="4121350"/>
            <a:chOff x="4401178" y="2019718"/>
            <a:chExt cx="3315634" cy="2351314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4401178" y="2019718"/>
              <a:ext cx="3315634" cy="0"/>
            </a:xfrm>
            <a:prstGeom prst="line">
              <a:avLst/>
            </a:prstGeom>
            <a:ln w="31750" cap="rnd">
              <a:solidFill>
                <a:srgbClr val="E3AB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401178" y="4371032"/>
              <a:ext cx="3315634" cy="0"/>
            </a:xfrm>
            <a:prstGeom prst="line">
              <a:avLst/>
            </a:prstGeom>
            <a:ln w="31750" cap="rnd">
              <a:solidFill>
                <a:srgbClr val="E3AB8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직사각형 26"/>
          <p:cNvSpPr/>
          <p:nvPr/>
        </p:nvSpPr>
        <p:spPr>
          <a:xfrm>
            <a:off x="3046967" y="5294680"/>
            <a:ext cx="6434357" cy="783981"/>
          </a:xfrm>
          <a:prstGeom prst="rect">
            <a:avLst/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민지</a:t>
            </a:r>
            <a:r>
              <a:rPr lang="en-US" altLang="ko-KR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:</a:t>
            </a:r>
            <a:r>
              <a:rPr lang="ko-KR" altLang="en-US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프로젝트 마무리까지 잘 </a:t>
            </a:r>
            <a:r>
              <a:rPr lang="ko-KR" altLang="en-US" sz="1300" dirty="0" err="1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이끌어주신</a:t>
            </a:r>
            <a:r>
              <a:rPr lang="ko-KR" altLang="en-US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 </a:t>
            </a:r>
            <a:r>
              <a:rPr lang="ko-KR" altLang="en-US" sz="1300" dirty="0" err="1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준원님</a:t>
            </a:r>
            <a:r>
              <a:rPr lang="ko-KR" altLang="en-US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 감사 </a:t>
            </a:r>
            <a:r>
              <a:rPr lang="ko-KR" altLang="en-US" sz="1300" dirty="0" err="1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감사</a:t>
            </a:r>
            <a:r>
              <a:rPr lang="ko-KR" altLang="en-US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 감사드립니다</a:t>
            </a:r>
            <a:r>
              <a:rPr lang="en-US" altLang="ko-KR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!</a:t>
            </a:r>
            <a:endParaRPr lang="en-US" altLang="ko-KR" sz="1200" dirty="0">
              <a:ln>
                <a:solidFill>
                  <a:schemeClr val="dk1"/>
                </a:solidFill>
              </a:ln>
              <a:solidFill>
                <a:schemeClr val="dk1"/>
              </a:solidFill>
              <a:latin typeface="한컴 윤고딕 740"/>
              <a:ea typeface="한컴 윤고딕 740"/>
            </a:endParaRPr>
          </a:p>
          <a:p>
            <a:pPr algn="ctr">
              <a:defRPr/>
            </a:pPr>
            <a:r>
              <a:rPr lang="ko-KR" altLang="en-US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준원</a:t>
            </a:r>
            <a:r>
              <a:rPr lang="en-US" altLang="ko-KR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: </a:t>
            </a:r>
            <a:r>
              <a:rPr lang="ko-KR" altLang="en-US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많이 부족했지만 같이해서 잘 마무리 할 수 있었던 것 같습니다</a:t>
            </a:r>
            <a:r>
              <a:rPr lang="en-US" altLang="ko-KR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.</a:t>
            </a:r>
            <a:r>
              <a:rPr lang="ko-KR" altLang="en-US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 고생하셨습니다</a:t>
            </a:r>
            <a:r>
              <a:rPr lang="en-US" altLang="ko-KR" sz="1300" dirty="0">
                <a:ln>
                  <a:solidFill>
                    <a:schemeClr val="dk1"/>
                  </a:solidFill>
                </a:ln>
                <a:solidFill>
                  <a:schemeClr val="dk1"/>
                </a:solidFill>
                <a:latin typeface="한컴 윤고딕 740"/>
                <a:ea typeface="한컴 윤고딕 740"/>
              </a:rPr>
              <a:t>~</a:t>
            </a:r>
            <a:endParaRPr lang="en-US" altLang="ko-KR" sz="1300" dirty="0">
              <a:ln>
                <a:solidFill>
                  <a:schemeClr val="dk1"/>
                </a:solidFill>
              </a:ln>
              <a:solidFill>
                <a:schemeClr val="dk1"/>
              </a:solidFill>
              <a:latin typeface="한컴 윤고딕 74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34030" b="34030"/>
          <a:stretch>
            <a:fillRect/>
          </a:stretch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94360" y="1082116"/>
            <a:ext cx="3738563" cy="4693767"/>
          </a:xfrm>
          <a:prstGeom prst="rect">
            <a:avLst/>
          </a:prstGeom>
          <a:solidFill>
            <a:srgbClr val="121E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제목 3"/>
          <p:cNvSpPr txBox="1"/>
          <p:nvPr/>
        </p:nvSpPr>
        <p:spPr>
          <a:xfrm>
            <a:off x="577764" y="513508"/>
            <a:ext cx="3738563" cy="2901694"/>
          </a:xfrm>
          <a:prstGeom prst="rect">
            <a:avLst/>
          </a:prstGeom>
        </p:spPr>
        <p:txBody>
          <a:bodyPr vert="horz" lIns="91440" tIns="45720" rIns="91440" bIns="4572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 sz="7200" b="1" i="0" kern="1200" cap="all" spc="100" baseline="0">
                <a:solidFill>
                  <a:schemeClr val="bg1"/>
                </a:solidFill>
                <a:latin typeface="Malgun Gothic"/>
                <a:ea typeface="Malgun Gothic"/>
                <a:cs typeface="+mj-cs"/>
              </a:defRPr>
            </a:lvl1pPr>
          </a:lstStyle>
          <a:p>
            <a:pPr>
              <a:lnSpc>
                <a:spcPct val="80000"/>
              </a:lnSpc>
              <a:defRPr/>
            </a:pPr>
            <a:endParaRPr lang="en-US" altLang="ko-KR" sz="2400" b="0" spc="200">
              <a:solidFill>
                <a:srgbClr val="FFFFFF"/>
              </a:solidFill>
              <a:latin typeface="맑은 고딕"/>
              <a:ea typeface="문체부 쓰기 정체"/>
            </a:endParaRPr>
          </a:p>
          <a:p>
            <a:pPr>
              <a:lnSpc>
                <a:spcPct val="80000"/>
              </a:lnSpc>
              <a:defRPr/>
            </a:pPr>
            <a:r>
              <a:rPr lang="en-US" altLang="ko" sz="2400" b="0" spc="200">
                <a:solidFill>
                  <a:srgbClr val="FFFFFF"/>
                </a:solidFill>
                <a:latin typeface="맑은 고딕"/>
                <a:ea typeface="문체부 쓰기 정체"/>
              </a:rPr>
              <a:t>Thank you</a:t>
            </a:r>
            <a:endParaRPr lang="ko" altLang="en-US" sz="2400" b="0" spc="200">
              <a:solidFill>
                <a:srgbClr val="FFFFFF"/>
              </a:solidFill>
              <a:latin typeface="맑은 고딕"/>
              <a:ea typeface="문체부 쓰기 정체"/>
            </a:endParaRP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853440" y="4562856"/>
            <a:ext cx="3205640" cy="774186"/>
          </a:xfrm>
        </p:spPr>
        <p:txBody>
          <a:bodyPr vert="horz"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defRPr/>
            </a:pPr>
            <a:r>
              <a:rPr lang="en-US" altLang="ko-KR" sz="1300">
                <a:solidFill>
                  <a:srgbClr val="FFFFFF"/>
                </a:solidFill>
                <a:latin typeface="+mn-lt"/>
                <a:ea typeface="문체부 쓰기 정체"/>
              </a:rPr>
              <a:t>2022. 05. 26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defRPr/>
            </a:pPr>
            <a:r>
              <a:rPr lang="ko-KR" altLang="en-US" sz="1400">
                <a:solidFill>
                  <a:srgbClr val="FFFFFF"/>
                </a:solidFill>
                <a:latin typeface="+mn-lt"/>
                <a:ea typeface="문체부 쓰기 정체"/>
              </a:rPr>
              <a:t>황준원</a:t>
            </a:r>
            <a:r>
              <a:rPr lang="en-US" altLang="ko-KR" sz="1400">
                <a:solidFill>
                  <a:srgbClr val="FFFFFF"/>
                </a:solidFill>
                <a:latin typeface="+mn-lt"/>
                <a:ea typeface="문체부 쓰기 정체"/>
              </a:rPr>
              <a:t>,</a:t>
            </a:r>
            <a:r>
              <a:rPr lang="ko-KR" altLang="en-US" sz="1400">
                <a:solidFill>
                  <a:srgbClr val="FFFFFF"/>
                </a:solidFill>
                <a:latin typeface="+mn-lt"/>
                <a:ea typeface="문체부 쓰기 정체"/>
              </a:rPr>
              <a:t> 권민지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844226" y="4498294"/>
            <a:ext cx="3205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기획배경 및 목표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5944688" y="1579784"/>
            <a:ext cx="2297271" cy="257998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rgbClr val="E7C49D"/>
                </a:solidFill>
                <a:latin typeface="+mn-ea"/>
                <a:cs typeface="+mj-cs"/>
              </a:rPr>
              <a:t>Photo Source by Pixabay</a:t>
            </a:r>
            <a:endParaRPr lang="ko-KR" altLang="en-US" sz="1400" b="1">
              <a:solidFill>
                <a:srgbClr val="E7C49D"/>
              </a:solidFill>
              <a:latin typeface="+mn-ea"/>
              <a:cs typeface="+mj-cs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72915" y="53922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680845" y="157512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3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31385" y="475815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025" name="텍스트 개체 틀 10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 rotWithShape="1">
          <a:blip r:embed="rId3"/>
          <a:srcRect l="-950" t="2900" r="-280" b="24030"/>
          <a:stretch>
            <a:fillRect/>
          </a:stretch>
        </p:blipFill>
        <p:spPr>
          <a:xfrm>
            <a:off x="1739152" y="1501756"/>
            <a:ext cx="8928849" cy="4542594"/>
          </a:xfrm>
          <a:prstGeom prst="rect">
            <a:avLst/>
          </a:prstGeom>
        </p:spPr>
      </p:pic>
      <p:sp>
        <p:nvSpPr>
          <p:cNvPr id="1028" name="TextBox 1027"/>
          <p:cNvSpPr txBox="1"/>
          <p:nvPr/>
        </p:nvSpPr>
        <p:spPr>
          <a:xfrm>
            <a:off x="2134690" y="2196311"/>
            <a:ext cx="3303771" cy="516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>
                <a:latin typeface="+mj-ea"/>
                <a:ea typeface="+mj-ea"/>
              </a:rPr>
              <a:t>관심 지역이 없다면 나중에 내가 눈여겨보았던 지역이 어디인지 다시 찾기 불편 </a:t>
            </a:r>
          </a:p>
        </p:txBody>
      </p:sp>
      <p:sp>
        <p:nvSpPr>
          <p:cNvPr id="1029" name="TextBox 1028"/>
          <p:cNvSpPr txBox="1"/>
          <p:nvPr/>
        </p:nvSpPr>
        <p:spPr>
          <a:xfrm>
            <a:off x="2091272" y="3598287"/>
            <a:ext cx="3188163" cy="51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/>
              <a:t>그 지역의 상권이 얼마나 어떻게 </a:t>
            </a:r>
            <a:r>
              <a:rPr lang="ko-KR" altLang="en-US" sz="1400" dirty="0" err="1"/>
              <a:t>형성되어있는지도</a:t>
            </a:r>
            <a:r>
              <a:rPr lang="ko-KR" altLang="en-US" sz="1400" dirty="0"/>
              <a:t> 지역 선정에 중요한 요소</a:t>
            </a:r>
          </a:p>
        </p:txBody>
      </p:sp>
      <p:sp>
        <p:nvSpPr>
          <p:cNvPr id="1030" name="TextBox 1029"/>
          <p:cNvSpPr txBox="1"/>
          <p:nvPr/>
        </p:nvSpPr>
        <p:spPr>
          <a:xfrm>
            <a:off x="2091272" y="5048820"/>
            <a:ext cx="3188163" cy="51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/>
              <a:t>추후 부동산 동향을 뉴스를 통해 정보수집</a:t>
            </a:r>
          </a:p>
        </p:txBody>
      </p:sp>
      <p:sp>
        <p:nvSpPr>
          <p:cNvPr id="1031" name="TextBox 1030"/>
          <p:cNvSpPr txBox="1"/>
          <p:nvPr/>
        </p:nvSpPr>
        <p:spPr>
          <a:xfrm>
            <a:off x="5996693" y="1987113"/>
            <a:ext cx="4334736" cy="516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/>
              <a:t>관심지역을 등록기능을 제공함으로써 추후 지역 </a:t>
            </a:r>
          </a:p>
          <a:p>
            <a:pPr lvl="0">
              <a:defRPr/>
            </a:pPr>
            <a:r>
              <a:rPr lang="ko-KR" altLang="en-US" sz="1400" dirty="0"/>
              <a:t>재검색시 용이</a:t>
            </a:r>
          </a:p>
        </p:txBody>
      </p:sp>
      <p:sp>
        <p:nvSpPr>
          <p:cNvPr id="1032" name="TextBox 1031"/>
          <p:cNvSpPr txBox="1"/>
          <p:nvPr/>
        </p:nvSpPr>
        <p:spPr>
          <a:xfrm>
            <a:off x="5925676" y="3374612"/>
            <a:ext cx="4334736" cy="728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/>
              <a:t>지역을 선택하면 해당 지역의 음식</a:t>
            </a:r>
            <a:r>
              <a:rPr lang="en-US" altLang="ko-KR" sz="1400" dirty="0"/>
              <a:t>/</a:t>
            </a:r>
            <a:r>
              <a:rPr lang="ko-KR" altLang="en-US" sz="1400" dirty="0"/>
              <a:t>미용/소매</a:t>
            </a:r>
            <a:r>
              <a:rPr lang="en-US" altLang="ko-KR" sz="1400" dirty="0"/>
              <a:t>/</a:t>
            </a:r>
            <a:r>
              <a:rPr lang="ko-KR" altLang="en-US" sz="1400" dirty="0"/>
              <a:t>생활서비스 등으로 분류하여 상권을 분석함으로써 얼마나 상권이 잘 발달되어 있는지 정보 제공</a:t>
            </a:r>
          </a:p>
        </p:txBody>
      </p:sp>
      <p:sp>
        <p:nvSpPr>
          <p:cNvPr id="1033" name="TextBox 1032"/>
          <p:cNvSpPr txBox="1"/>
          <p:nvPr/>
        </p:nvSpPr>
        <p:spPr>
          <a:xfrm>
            <a:off x="5996693" y="4811905"/>
            <a:ext cx="4393361" cy="510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/>
              <a:t>최근 부동산 뉴스를 크롤링해 홈페이지 내에서 제공하고 검색기능을 함께 제공하여 정보 확보의 효율성 증대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4019364" y="1394176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추진 계획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4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2992341" y="1566144"/>
          <a:ext cx="5986238" cy="4465321"/>
        </p:xfrm>
        <a:graphic>
          <a:graphicData uri="http://schemas.openxmlformats.org/drawingml/2006/table">
            <a:tbl>
              <a:tblPr firstRow="1" bandRow="1"/>
              <a:tblGrid>
                <a:gridCol w="2869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7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9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98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 기간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2022.05.19. ~ 2022.05.26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665">
                <a:tc gridSpan="7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ysDash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row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개발내용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프로젝트 기간 </a:t>
                      </a: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(5월)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5/19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5/20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5/23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5/24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5/25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1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5/26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상권</a:t>
                      </a: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/업종/대기오염 정보 파싱 및 DB 저장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스프링 작성</a:t>
                      </a: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(dto, dao, service, controller, xml)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vue 컴포넌트 작성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vue bootstrap 디자인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0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뉴스 정보 크롤링</a:t>
                      </a: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DB저장, 검색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스프링 작성</a:t>
                      </a: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(dto, dao, service, controller,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ml)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공지사항 수정 및 로그인 </a:t>
                      </a: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jwt 연동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66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vue 컴포넌트 작성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766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아파트 검색</a:t>
                      </a: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, 관심지역 관리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6182D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1" name="순서도: 연결자 30"/>
          <p:cNvSpPr/>
          <p:nvPr/>
        </p:nvSpPr>
        <p:spPr>
          <a:xfrm>
            <a:off x="8990133" y="4212982"/>
            <a:ext cx="945172" cy="915865"/>
          </a:xfrm>
          <a:prstGeom prst="flowChartConnector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준원</a:t>
            </a:r>
          </a:p>
        </p:txBody>
      </p:sp>
      <p:sp>
        <p:nvSpPr>
          <p:cNvPr id="32" name="순서도: 연결자 31"/>
          <p:cNvSpPr/>
          <p:nvPr/>
        </p:nvSpPr>
        <p:spPr>
          <a:xfrm>
            <a:off x="8988668" y="3300778"/>
            <a:ext cx="945172" cy="915865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민지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pic>
        <p:nvPicPr>
          <p:cNvPr id="10" name="그림 9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21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유사제품 분석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60613" y="2864826"/>
            <a:ext cx="4021912" cy="1676694"/>
          </a:xfrm>
          <a:prstGeom prst="rect">
            <a:avLst/>
          </a:prstGeom>
          <a:noFill/>
          <a:ln w="25400">
            <a:solidFill>
              <a:srgbClr val="1E1E32"/>
            </a:solidFill>
          </a:ln>
          <a:effectLst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300" b="1" dirty="0">
                <a:solidFill>
                  <a:srgbClr val="39395C"/>
                </a:solidFill>
                <a:latin typeface="+mj-lt"/>
              </a:rPr>
              <a:t>유사제품</a:t>
            </a:r>
            <a:r>
              <a:rPr lang="en-US" altLang="ko-KR" sz="1300" b="1" dirty="0">
                <a:solidFill>
                  <a:srgbClr val="39395C"/>
                </a:solidFill>
                <a:latin typeface="+mj-lt"/>
              </a:rPr>
              <a:t>:</a:t>
            </a:r>
            <a:r>
              <a:rPr lang="ko-KR" altLang="en-US" sz="1300" b="1" dirty="0">
                <a:solidFill>
                  <a:srgbClr val="39395C"/>
                </a:solidFill>
                <a:latin typeface="+mj-lt"/>
              </a:rPr>
              <a:t> 국토교통부의 실거래가 공개시스템</a:t>
            </a:r>
          </a:p>
          <a:p>
            <a:pPr lvl="0">
              <a:defRPr/>
            </a:pPr>
            <a:endParaRPr lang="ko-KR" altLang="en-US" sz="1300" b="1" dirty="0">
              <a:solidFill>
                <a:srgbClr val="39395C"/>
              </a:solidFill>
              <a:latin typeface="+mj-lt"/>
            </a:endParaRPr>
          </a:p>
          <a:p>
            <a:pPr lvl="0">
              <a:defRPr/>
            </a:pPr>
            <a:r>
              <a:rPr lang="ko-KR" altLang="en-US" sz="1300" b="1" dirty="0">
                <a:solidFill>
                  <a:srgbClr val="39395C"/>
                </a:solidFill>
                <a:latin typeface="+mj-lt"/>
              </a:rPr>
              <a:t>검색 조건으로 면적</a:t>
            </a:r>
            <a:r>
              <a:rPr lang="en-US" altLang="ko-KR" sz="1300" b="1" dirty="0">
                <a:solidFill>
                  <a:srgbClr val="39395C"/>
                </a:solidFill>
                <a:latin typeface="+mj-lt"/>
              </a:rPr>
              <a:t>,</a:t>
            </a:r>
            <a:r>
              <a:rPr lang="ko-KR" altLang="en-US" sz="1300" b="1" dirty="0">
                <a:solidFill>
                  <a:srgbClr val="39395C"/>
                </a:solidFill>
                <a:latin typeface="+mj-lt"/>
              </a:rPr>
              <a:t> 금액 등 좀 더 세세한 조건을 지정할 수 </a:t>
            </a:r>
            <a:r>
              <a:rPr lang="ko-KR" altLang="en-US" sz="1300" b="1" dirty="0" err="1">
                <a:solidFill>
                  <a:srgbClr val="39395C"/>
                </a:solidFill>
                <a:latin typeface="+mj-lt"/>
              </a:rPr>
              <a:t>있는것이</a:t>
            </a:r>
            <a:r>
              <a:rPr lang="ko-KR" altLang="en-US" sz="1300" b="1" dirty="0">
                <a:solidFill>
                  <a:srgbClr val="39395C"/>
                </a:solidFill>
                <a:latin typeface="+mj-lt"/>
              </a:rPr>
              <a:t> 장점</a:t>
            </a:r>
          </a:p>
          <a:p>
            <a:pPr lvl="0">
              <a:defRPr/>
            </a:pPr>
            <a:endParaRPr lang="ko-KR" altLang="en-US" sz="1300" b="1" dirty="0">
              <a:solidFill>
                <a:srgbClr val="39395C"/>
              </a:solidFill>
              <a:latin typeface="+mj-lt"/>
            </a:endParaRPr>
          </a:p>
          <a:p>
            <a:pPr lvl="0">
              <a:defRPr/>
            </a:pPr>
            <a:r>
              <a:rPr lang="ko-KR" altLang="en-US" sz="1300" b="1" dirty="0">
                <a:solidFill>
                  <a:srgbClr val="39395C"/>
                </a:solidFill>
                <a:latin typeface="+mj-lt"/>
              </a:rPr>
              <a:t>그러나 </a:t>
            </a:r>
            <a:r>
              <a:rPr lang="ko-KR" altLang="en-US" sz="1300" b="1" u="sng" dirty="0">
                <a:solidFill>
                  <a:srgbClr val="39395C"/>
                </a:solidFill>
                <a:latin typeface="+mj-lt"/>
              </a:rPr>
              <a:t>단순히 실거래가만 제공함으로써</a:t>
            </a:r>
            <a:r>
              <a:rPr lang="ko-KR" altLang="en-US" sz="1300" b="1" dirty="0">
                <a:solidFill>
                  <a:srgbClr val="39395C"/>
                </a:solidFill>
                <a:latin typeface="+mj-lt"/>
              </a:rPr>
              <a:t> 주거지 환경에 영향을 미치는 </a:t>
            </a:r>
            <a:r>
              <a:rPr lang="ko-KR" altLang="en-US" sz="1300" b="1" u="sng" dirty="0">
                <a:solidFill>
                  <a:srgbClr val="39395C"/>
                </a:solidFill>
                <a:latin typeface="+mj-lt"/>
              </a:rPr>
              <a:t>다른 요인</a:t>
            </a:r>
            <a:r>
              <a:rPr lang="en-US" altLang="ko-KR" sz="1300" b="1" u="sng" dirty="0">
                <a:solidFill>
                  <a:srgbClr val="39395C"/>
                </a:solidFill>
                <a:latin typeface="+mj-lt"/>
              </a:rPr>
              <a:t>(</a:t>
            </a:r>
            <a:r>
              <a:rPr lang="ko-KR" altLang="en-US" sz="1300" b="1" u="sng" dirty="0">
                <a:solidFill>
                  <a:srgbClr val="39395C"/>
                </a:solidFill>
                <a:latin typeface="+mj-lt"/>
              </a:rPr>
              <a:t>상권</a:t>
            </a:r>
            <a:r>
              <a:rPr lang="en-US" altLang="ko-KR" sz="1300" b="1" u="sng" dirty="0">
                <a:solidFill>
                  <a:srgbClr val="39395C"/>
                </a:solidFill>
                <a:latin typeface="+mj-lt"/>
              </a:rPr>
              <a:t>,</a:t>
            </a:r>
            <a:r>
              <a:rPr lang="ko-KR" altLang="en-US" sz="1300" b="1" u="sng" dirty="0">
                <a:solidFill>
                  <a:srgbClr val="39395C"/>
                </a:solidFill>
                <a:latin typeface="+mj-lt"/>
              </a:rPr>
              <a:t> </a:t>
            </a:r>
            <a:r>
              <a:rPr lang="ko-KR" altLang="en-US" sz="1300" b="1" u="sng" dirty="0" err="1">
                <a:solidFill>
                  <a:srgbClr val="39395C"/>
                </a:solidFill>
                <a:latin typeface="+mj-lt"/>
              </a:rPr>
              <a:t>대기질</a:t>
            </a:r>
            <a:r>
              <a:rPr lang="ko-KR" altLang="en-US" sz="1300" b="1" u="sng" dirty="0">
                <a:solidFill>
                  <a:srgbClr val="39395C"/>
                </a:solidFill>
                <a:latin typeface="+mj-lt"/>
              </a:rPr>
              <a:t> 등</a:t>
            </a:r>
            <a:r>
              <a:rPr lang="en-US" altLang="ko-KR" sz="1300" b="1" u="sng" dirty="0">
                <a:solidFill>
                  <a:srgbClr val="39395C"/>
                </a:solidFill>
                <a:latin typeface="+mj-lt"/>
              </a:rPr>
              <a:t>)</a:t>
            </a:r>
            <a:r>
              <a:rPr lang="ko-KR" altLang="en-US" sz="1300" b="1" u="sng" dirty="0">
                <a:solidFill>
                  <a:srgbClr val="39395C"/>
                </a:solidFill>
                <a:latin typeface="+mj-lt"/>
              </a:rPr>
              <a:t>을 같이 볼 수 없으므로</a:t>
            </a:r>
            <a:r>
              <a:rPr lang="ko-KR" altLang="en-US" sz="1300" b="1" dirty="0">
                <a:solidFill>
                  <a:srgbClr val="39395C"/>
                </a:solidFill>
                <a:latin typeface="+mj-lt"/>
              </a:rPr>
              <a:t> </a:t>
            </a:r>
            <a:r>
              <a:rPr lang="en-US" altLang="ko-KR" sz="1300" b="1" dirty="0" err="1">
                <a:solidFill>
                  <a:srgbClr val="39395C"/>
                </a:solidFill>
                <a:latin typeface="+mj-lt"/>
              </a:rPr>
              <a:t>HappyHouse</a:t>
            </a:r>
            <a:r>
              <a:rPr lang="ko-KR" altLang="en-US" sz="1300" b="1" dirty="0">
                <a:solidFill>
                  <a:srgbClr val="39395C"/>
                </a:solidFill>
                <a:latin typeface="+mj-lt"/>
              </a:rPr>
              <a:t>는 이점에서 우위  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7427" y="1735260"/>
            <a:ext cx="5894663" cy="42068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/>
          <p:cNvSpPr/>
          <p:nvPr/>
        </p:nvSpPr>
        <p:spPr>
          <a:xfrm>
            <a:off x="1082039" y="1505336"/>
            <a:ext cx="10087598" cy="4711033"/>
          </a:xfrm>
          <a:prstGeom prst="roundRect">
            <a:avLst>
              <a:gd name="adj" fmla="val 2867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97916" y="790218"/>
            <a:ext cx="5396166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시스템 구조도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6</a:t>
            </a:fld>
            <a:endParaRPr lang="en-US" altLang="en-US" sz="1200" b="0"/>
          </a:p>
        </p:txBody>
      </p:sp>
      <p:sp>
        <p:nvSpPr>
          <p:cNvPr id="9" name="타원 8"/>
          <p:cNvSpPr/>
          <p:nvPr/>
        </p:nvSpPr>
        <p:spPr>
          <a:xfrm>
            <a:off x="457432" y="6129629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1169637" y="3205021"/>
            <a:ext cx="117010" cy="447959"/>
            <a:chOff x="11050836" y="2435217"/>
            <a:chExt cx="201875" cy="772849"/>
          </a:xfrm>
        </p:grpSpPr>
        <p:sp>
          <p:nvSpPr>
            <p:cNvPr id="10" name="타원 9"/>
            <p:cNvSpPr/>
            <p:nvPr/>
          </p:nvSpPr>
          <p:spPr>
            <a:xfrm>
              <a:off x="11050836" y="3006191"/>
              <a:ext cx="201875" cy="201875"/>
            </a:xfrm>
            <a:prstGeom prst="ellipse">
              <a:avLst/>
            </a:prstGeom>
            <a:gradFill>
              <a:gsLst>
                <a:gs pos="0">
                  <a:srgbClr val="3A3A5D"/>
                </a:gs>
                <a:gs pos="100000">
                  <a:srgbClr val="3A3A5D">
                    <a:lumMod val="49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>
                <a:noFill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1050836" y="2720704"/>
              <a:ext cx="201875" cy="201875"/>
            </a:xfrm>
            <a:prstGeom prst="ellipse">
              <a:avLst/>
            </a:prstGeom>
            <a:gradFill>
              <a:gsLst>
                <a:gs pos="0">
                  <a:srgbClr val="E7C49D"/>
                </a:gs>
                <a:gs pos="100000">
                  <a:srgbClr val="E3AB83">
                    <a:lumMod val="66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noFill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1050836" y="2435217"/>
              <a:ext cx="201875" cy="201875"/>
            </a:xfrm>
            <a:prstGeom prst="ellipse">
              <a:avLst/>
            </a:prstGeom>
            <a:gradFill>
              <a:gsLst>
                <a:gs pos="0">
                  <a:srgbClr val="E7C49D"/>
                </a:gs>
                <a:gs pos="100000">
                  <a:srgbClr val="E3AB83">
                    <a:lumMod val="66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noFill/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351382" y="1581262"/>
          <a:ext cx="9489234" cy="900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1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3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86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95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>
                          <a:solidFill>
                            <a:srgbClr val="353555"/>
                          </a:solidFill>
                        </a:rPr>
                        <a:t>HappyHouse </a:t>
                      </a:r>
                      <a:r>
                        <a:rPr lang="ko-KR" altLang="en-US" sz="1000" b="1">
                          <a:solidFill>
                            <a:srgbClr val="353555"/>
                          </a:solidFill>
                        </a:rPr>
                        <a:t>관통프로젝트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</a:rPr>
                        <a:t>팀장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1">
                          <a:solidFill>
                            <a:srgbClr val="333352"/>
                          </a:solidFill>
                        </a:rPr>
                        <a:t>황준원</a:t>
                      </a:r>
                      <a:r>
                        <a:rPr lang="en-US" altLang="ko-KR" sz="1000" b="1">
                          <a:solidFill>
                            <a:srgbClr val="333352"/>
                          </a:solidFill>
                        </a:rPr>
                        <a:t>,</a:t>
                      </a:r>
                      <a:r>
                        <a:rPr lang="ko-KR" altLang="en-US" sz="1000" b="1">
                          <a:solidFill>
                            <a:srgbClr val="333352"/>
                          </a:solidFill>
                        </a:rPr>
                        <a:t> 권민지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>
                          <a:solidFill>
                            <a:srgbClr val="2C2C48"/>
                          </a:solidFill>
                        </a:rPr>
                        <a:t>2022. 05. 26.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solidFill>
                            <a:schemeClr val="bg1"/>
                          </a:solidFill>
                        </a:rPr>
                        <a:t>Page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kern="1200">
                          <a:solidFill>
                            <a:srgbClr val="31314F"/>
                          </a:solidFill>
                          <a:latin typeface="+mn-lt"/>
                          <a:ea typeface="+mn-ea"/>
                          <a:cs typeface="+mn-cs"/>
                        </a:rPr>
                        <a:t>1/1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41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solidFill>
                            <a:srgbClr val="323250"/>
                          </a:solidFill>
                        </a:rPr>
                        <a:t>부동산 거래를 위한 실거래가</a:t>
                      </a:r>
                      <a:r>
                        <a:rPr lang="en-US" altLang="ko-KR" sz="1000" b="1">
                          <a:solidFill>
                            <a:srgbClr val="323250"/>
                          </a:solidFill>
                        </a:rPr>
                        <a:t>,</a:t>
                      </a:r>
                      <a:r>
                        <a:rPr lang="ko-KR" altLang="en-US" sz="1000" b="1">
                          <a:solidFill>
                            <a:srgbClr val="323250"/>
                          </a:solidFill>
                        </a:rPr>
                        <a:t> 상권분석</a:t>
                      </a:r>
                      <a:r>
                        <a:rPr lang="en-US" altLang="ko-KR" sz="1000" b="1">
                          <a:solidFill>
                            <a:srgbClr val="323250"/>
                          </a:solidFill>
                        </a:rPr>
                        <a:t>,</a:t>
                      </a:r>
                      <a:r>
                        <a:rPr lang="ko-KR" altLang="en-US" sz="1000" b="1">
                          <a:solidFill>
                            <a:srgbClr val="323250"/>
                          </a:solidFill>
                        </a:rPr>
                        <a:t> 부동산 동향 뉴스</a:t>
                      </a:r>
                      <a:r>
                        <a:rPr lang="en-US" altLang="ko-KR" sz="1000" b="1">
                          <a:solidFill>
                            <a:srgbClr val="323250"/>
                          </a:solidFill>
                        </a:rPr>
                        <a:t>,</a:t>
                      </a:r>
                      <a:r>
                        <a:rPr lang="ko-KR" altLang="en-US" sz="1000" b="1">
                          <a:solidFill>
                            <a:srgbClr val="323250"/>
                          </a:solidFill>
                        </a:rPr>
                        <a:t> 대기정보 등을 종합적으로 제공하는 </a:t>
                      </a:r>
                      <a:r>
                        <a:rPr lang="en-US" altLang="ko-KR" sz="1000" b="1">
                          <a:solidFill>
                            <a:srgbClr val="323250"/>
                          </a:solidFill>
                        </a:rPr>
                        <a:t>HappyHouse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 Box 62"/>
          <p:cNvSpPr txBox="1">
            <a:spLocks noChangeArrowheads="1"/>
          </p:cNvSpPr>
          <p:nvPr/>
        </p:nvSpPr>
        <p:spPr>
          <a:xfrm>
            <a:off x="4867841" y="6163867"/>
            <a:ext cx="4968875" cy="26360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n-cs"/>
              </a:rPr>
              <a:t>&lt; [HappyHouse]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n-cs"/>
              </a:rPr>
              <a:t>전체 시스템 구조도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n-cs"/>
              </a:rPr>
              <a:t>&gt;</a:t>
            </a:r>
          </a:p>
        </p:txBody>
      </p:sp>
      <p:sp>
        <p:nvSpPr>
          <p:cNvPr id="27" name="AutoShape 85"/>
          <p:cNvSpPr>
            <a:spLocks noChangeArrowheads="1"/>
          </p:cNvSpPr>
          <p:nvPr/>
        </p:nvSpPr>
        <p:spPr>
          <a:xfrm>
            <a:off x="1775927" y="2554153"/>
            <a:ext cx="8640146" cy="3564000"/>
          </a:xfrm>
          <a:prstGeom prst="roundRect">
            <a:avLst>
              <a:gd name="adj" fmla="val 2189"/>
            </a:avLst>
          </a:prstGeom>
          <a:solidFill>
            <a:schemeClr val="bg1"/>
          </a:solidFill>
          <a:ln w="19050">
            <a:noFill/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1000">
              <a:ln w="1270">
                <a:solidFill>
                  <a:schemeClr val="tx1"/>
                </a:solidFill>
              </a:ln>
              <a:latin typeface="맑은 고딕"/>
              <a:ea typeface="맑은 고딕"/>
              <a:cs typeface="+mn-cs"/>
            </a:endParaRPr>
          </a:p>
        </p:txBody>
      </p:sp>
      <p:sp>
        <p:nvSpPr>
          <p:cNvPr id="64" name="AutoShape 46"/>
          <p:cNvSpPr>
            <a:spLocks noChangeArrowheads="1"/>
          </p:cNvSpPr>
          <p:nvPr/>
        </p:nvSpPr>
        <p:spPr>
          <a:xfrm>
            <a:off x="2684730" y="3610207"/>
            <a:ext cx="1439862" cy="539750"/>
          </a:xfrm>
          <a:prstGeom prst="can">
            <a:avLst>
              <a:gd name="adj" fmla="val 1653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lvl="0">
              <a:defRPr/>
            </a:pPr>
            <a:r>
              <a:rPr lang="ko-KR" altLang="en-US" sz="1000"/>
              <a:t>      부동산 실거래가</a:t>
            </a:r>
          </a:p>
        </p:txBody>
      </p:sp>
      <p:cxnSp>
        <p:nvCxnSpPr>
          <p:cNvPr id="65" name="직선 화살표 연결선 64"/>
          <p:cNvCxnSpPr/>
          <p:nvPr/>
        </p:nvCxnSpPr>
        <p:spPr>
          <a:xfrm>
            <a:off x="3375629" y="3248848"/>
            <a:ext cx="0" cy="3497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tailEnd type="triangle" w="med" len="med"/>
          </a:ln>
          <a:effectLst/>
        </p:spPr>
      </p:cxnSp>
      <p:sp>
        <p:nvSpPr>
          <p:cNvPr id="66" name="Text Box 59"/>
          <p:cNvSpPr txBox="1">
            <a:spLocks noChangeArrowheads="1"/>
          </p:cNvSpPr>
          <p:nvPr/>
        </p:nvSpPr>
        <p:spPr>
          <a:xfrm>
            <a:off x="2636791" y="5500311"/>
            <a:ext cx="5488305" cy="271294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1000" b="0">
                <a:latin typeface="맑은 고딕"/>
                <a:ea typeface="맑은 고딕"/>
                <a:cs typeface="+mn-cs"/>
              </a:rPr>
              <a:t>사용자는 부동산 최근 거래가와 부동산 동향을 알 수 있는 뉴스를 편리하게 제공받을 수 있다</a:t>
            </a:r>
            <a:r>
              <a:rPr lang="en-US" altLang="ko-KR" sz="1000" b="0">
                <a:latin typeface="맑은 고딕"/>
                <a:ea typeface="맑은 고딕"/>
                <a:cs typeface="+mn-cs"/>
              </a:rPr>
              <a:t>.</a:t>
            </a:r>
          </a:p>
        </p:txBody>
      </p:sp>
      <p:sp>
        <p:nvSpPr>
          <p:cNvPr id="67" name="Text Box 59"/>
          <p:cNvSpPr txBox="1">
            <a:spLocks noChangeArrowheads="1"/>
          </p:cNvSpPr>
          <p:nvPr/>
        </p:nvSpPr>
        <p:spPr>
          <a:xfrm>
            <a:off x="2634177" y="5731770"/>
            <a:ext cx="5534463" cy="2670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ko-KR" altLang="en-US" sz="1000" b="0">
                <a:latin typeface="맑은 고딕"/>
                <a:ea typeface="맑은 고딕"/>
                <a:cs typeface="+mn-cs"/>
              </a:rPr>
              <a:t>주변상권과 지역 대기오염정도 역시 거주환경에 중요한 요소이므로 이 또한 제공받을 수 있다</a:t>
            </a:r>
            <a:r>
              <a:rPr lang="en-US" altLang="ko-KR" sz="1000" b="0">
                <a:latin typeface="맑은 고딕"/>
                <a:ea typeface="맑은 고딕"/>
                <a:cs typeface="+mn-cs"/>
              </a:rPr>
              <a:t>.</a:t>
            </a:r>
          </a:p>
        </p:txBody>
      </p:sp>
      <p:sp>
        <p:nvSpPr>
          <p:cNvPr id="68" name="Rectangle 41"/>
          <p:cNvSpPr>
            <a:spLocks noChangeArrowheads="1"/>
          </p:cNvSpPr>
          <p:nvPr/>
        </p:nvSpPr>
        <p:spPr>
          <a:xfrm>
            <a:off x="2688241" y="2931348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미세먼지</a:t>
            </a:r>
            <a:r>
              <a:rPr kumimoji="0" lang="en-US" altLang="ko-KR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/</a:t>
            </a: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상권분석 </a:t>
            </a:r>
            <a:r>
              <a:rPr kumimoji="0" lang="en-US" altLang="ko-KR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API</a:t>
            </a:r>
          </a:p>
        </p:txBody>
      </p:sp>
      <p:sp>
        <p:nvSpPr>
          <p:cNvPr id="69" name="Rectangle 41"/>
          <p:cNvSpPr>
            <a:spLocks noChangeArrowheads="1"/>
          </p:cNvSpPr>
          <p:nvPr/>
        </p:nvSpPr>
        <p:spPr>
          <a:xfrm>
            <a:off x="2684730" y="4515082"/>
            <a:ext cx="1443373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뉴스 크롤링</a:t>
            </a:r>
          </a:p>
        </p:txBody>
      </p:sp>
      <p:cxnSp>
        <p:nvCxnSpPr>
          <p:cNvPr id="70" name="직선 화살표 연결선 69"/>
          <p:cNvCxnSpPr/>
          <p:nvPr/>
        </p:nvCxnSpPr>
        <p:spPr>
          <a:xfrm flipV="1">
            <a:off x="3375629" y="4167218"/>
            <a:ext cx="0" cy="354564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tailEnd type="triangle" w="med" len="med"/>
          </a:ln>
          <a:effectLst/>
        </p:spPr>
      </p:cxnSp>
      <p:cxnSp>
        <p:nvCxnSpPr>
          <p:cNvPr id="71" name="직선 연결선 70"/>
          <p:cNvCxnSpPr/>
          <p:nvPr/>
        </p:nvCxnSpPr>
        <p:spPr>
          <a:xfrm>
            <a:off x="4124592" y="4700250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sp>
        <p:nvSpPr>
          <p:cNvPr id="72" name="왼쪽 대괄호 71"/>
          <p:cNvSpPr/>
          <p:nvPr/>
        </p:nvSpPr>
        <p:spPr>
          <a:xfrm>
            <a:off x="4486341" y="2907832"/>
            <a:ext cx="1468660" cy="2253277"/>
          </a:xfrm>
          <a:prstGeom prst="leftBracket">
            <a:avLst>
              <a:gd name="adj" fmla="val 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3" name="순서도: 판단 72"/>
          <p:cNvSpPr/>
          <p:nvPr/>
        </p:nvSpPr>
        <p:spPr>
          <a:xfrm>
            <a:off x="4699270" y="2704806"/>
            <a:ext cx="957784" cy="406052"/>
          </a:xfrm>
          <a:prstGeom prst="flowChartDecision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정보 제공</a:t>
            </a:r>
          </a:p>
        </p:txBody>
      </p:sp>
      <p:sp>
        <p:nvSpPr>
          <p:cNvPr id="74" name="순서도: 판단 73"/>
          <p:cNvSpPr/>
          <p:nvPr/>
        </p:nvSpPr>
        <p:spPr>
          <a:xfrm>
            <a:off x="4699270" y="4958083"/>
            <a:ext cx="957784" cy="406052"/>
          </a:xfrm>
          <a:prstGeom prst="flowChartDecision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회원관리</a:t>
            </a:r>
          </a:p>
        </p:txBody>
      </p:sp>
      <p:sp>
        <p:nvSpPr>
          <p:cNvPr id="75" name="Rectangle 41"/>
          <p:cNvSpPr>
            <a:spLocks noChangeArrowheads="1"/>
          </p:cNvSpPr>
          <p:nvPr/>
        </p:nvSpPr>
        <p:spPr>
          <a:xfrm>
            <a:off x="5924423" y="4986484"/>
            <a:ext cx="1079500" cy="349250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회원 가입</a:t>
            </a:r>
          </a:p>
        </p:txBody>
      </p:sp>
      <p:sp>
        <p:nvSpPr>
          <p:cNvPr id="76" name="순서도: 판단 75"/>
          <p:cNvSpPr/>
          <p:nvPr/>
        </p:nvSpPr>
        <p:spPr>
          <a:xfrm>
            <a:off x="7271292" y="2699302"/>
            <a:ext cx="957784" cy="406052"/>
          </a:xfrm>
          <a:prstGeom prst="flowChartDecision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거래정보</a:t>
            </a:r>
          </a:p>
        </p:txBody>
      </p:sp>
      <p:sp>
        <p:nvSpPr>
          <p:cNvPr id="77" name="순서도: 판단 76"/>
          <p:cNvSpPr/>
          <p:nvPr/>
        </p:nvSpPr>
        <p:spPr>
          <a:xfrm>
            <a:off x="7271273" y="4408493"/>
            <a:ext cx="957784" cy="406052"/>
          </a:xfrm>
          <a:prstGeom prst="flowChartDecision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미세먼지</a:t>
            </a:r>
          </a:p>
        </p:txBody>
      </p:sp>
      <p:sp>
        <p:nvSpPr>
          <p:cNvPr id="78" name="순서도: 판단 77"/>
          <p:cNvSpPr/>
          <p:nvPr/>
        </p:nvSpPr>
        <p:spPr>
          <a:xfrm>
            <a:off x="7270885" y="4953355"/>
            <a:ext cx="965107" cy="406052"/>
          </a:xfrm>
          <a:prstGeom prst="flowChartDecision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7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79" name="Rectangle 41"/>
          <p:cNvSpPr>
            <a:spLocks noChangeArrowheads="1"/>
          </p:cNvSpPr>
          <p:nvPr/>
        </p:nvSpPr>
        <p:spPr>
          <a:xfrm>
            <a:off x="5924423" y="2747547"/>
            <a:ext cx="1079500" cy="309563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원하는 정보 선택</a:t>
            </a:r>
          </a:p>
        </p:txBody>
      </p:sp>
      <p:sp>
        <p:nvSpPr>
          <p:cNvPr id="80" name="순서도: 판단 79"/>
          <p:cNvSpPr/>
          <p:nvPr/>
        </p:nvSpPr>
        <p:spPr>
          <a:xfrm>
            <a:off x="7271273" y="3856990"/>
            <a:ext cx="957784" cy="406052"/>
          </a:xfrm>
          <a:prstGeom prst="flowChartDecision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뉴스</a:t>
            </a:r>
          </a:p>
        </p:txBody>
      </p:sp>
      <p:cxnSp>
        <p:nvCxnSpPr>
          <p:cNvPr id="81" name="연결선: 꺾임 80"/>
          <p:cNvCxnSpPr>
            <a:stCxn id="79" idx="3"/>
            <a:endCxn id="80" idx="1"/>
          </p:cNvCxnSpPr>
          <p:nvPr/>
        </p:nvCxnSpPr>
        <p:spPr>
          <a:xfrm>
            <a:off x="7003923" y="2902329"/>
            <a:ext cx="267350" cy="1157687"/>
          </a:xfrm>
          <a:prstGeom prst="bentConnector3">
            <a:avLst>
              <a:gd name="adj1" fmla="val 31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endCxn id="76" idx="1"/>
          </p:cNvCxnSpPr>
          <p:nvPr/>
        </p:nvCxnSpPr>
        <p:spPr>
          <a:xfrm flipV="1">
            <a:off x="7003923" y="2902328"/>
            <a:ext cx="26736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 flipV="1">
            <a:off x="7009300" y="5158294"/>
            <a:ext cx="274285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41"/>
          <p:cNvSpPr>
            <a:spLocks noChangeArrowheads="1"/>
          </p:cNvSpPr>
          <p:nvPr/>
        </p:nvSpPr>
        <p:spPr>
          <a:xfrm>
            <a:off x="8495008" y="2758784"/>
            <a:ext cx="1426163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부동산 실거래가 제공</a:t>
            </a:r>
          </a:p>
        </p:txBody>
      </p:sp>
      <p:sp>
        <p:nvSpPr>
          <p:cNvPr id="86" name="Rectangle 41"/>
          <p:cNvSpPr>
            <a:spLocks noChangeArrowheads="1"/>
          </p:cNvSpPr>
          <p:nvPr/>
        </p:nvSpPr>
        <p:spPr>
          <a:xfrm>
            <a:off x="8495009" y="3325640"/>
            <a:ext cx="1426164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지역별 상권 정보 제공</a:t>
            </a:r>
          </a:p>
        </p:txBody>
      </p:sp>
      <p:sp>
        <p:nvSpPr>
          <p:cNvPr id="87" name="Rectangle 41"/>
          <p:cNvSpPr>
            <a:spLocks noChangeArrowheads="1"/>
          </p:cNvSpPr>
          <p:nvPr/>
        </p:nvSpPr>
        <p:spPr>
          <a:xfrm>
            <a:off x="8483554" y="3800091"/>
            <a:ext cx="1426166" cy="506889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부동산 뉴스 제공 및 원하는 주제 검색</a:t>
            </a:r>
          </a:p>
        </p:txBody>
      </p:sp>
      <p:sp>
        <p:nvSpPr>
          <p:cNvPr id="88" name="Rectangle 41"/>
          <p:cNvSpPr>
            <a:spLocks noChangeArrowheads="1"/>
          </p:cNvSpPr>
          <p:nvPr/>
        </p:nvSpPr>
        <p:spPr>
          <a:xfrm>
            <a:off x="8495008" y="4457479"/>
            <a:ext cx="1426165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10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선택 지역의 대기정보 제공</a:t>
            </a:r>
          </a:p>
        </p:txBody>
      </p:sp>
      <p:sp>
        <p:nvSpPr>
          <p:cNvPr id="89" name="Rectangle 41"/>
          <p:cNvSpPr>
            <a:spLocks noChangeArrowheads="1"/>
          </p:cNvSpPr>
          <p:nvPr/>
        </p:nvSpPr>
        <p:spPr>
          <a:xfrm>
            <a:off x="8495009" y="4910992"/>
            <a:ext cx="1426162" cy="500233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1000" kern="0">
                <a:latin typeface="맑은 고딕"/>
                <a:ea typeface="맑은 고딕"/>
                <a:cs typeface="+mn-cs"/>
              </a:rPr>
              <a:t>마이페이지 확인 및 회원정보 수정 기능</a:t>
            </a:r>
          </a:p>
        </p:txBody>
      </p:sp>
      <p:cxnSp>
        <p:nvCxnSpPr>
          <p:cNvPr id="90" name="직선 화살표 연결선 89"/>
          <p:cNvCxnSpPr>
            <a:stCxn id="76" idx="3"/>
          </p:cNvCxnSpPr>
          <p:nvPr/>
        </p:nvCxnSpPr>
        <p:spPr>
          <a:xfrm>
            <a:off x="8229076" y="2902328"/>
            <a:ext cx="265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V="1">
            <a:off x="8201749" y="4066292"/>
            <a:ext cx="293260" cy="1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endCxn id="88" idx="1"/>
          </p:cNvCxnSpPr>
          <p:nvPr/>
        </p:nvCxnSpPr>
        <p:spPr>
          <a:xfrm>
            <a:off x="8229057" y="4611519"/>
            <a:ext cx="265951" cy="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cxnSpLocks/>
            <a:stCxn id="78" idx="3"/>
            <a:endCxn id="89" idx="1"/>
          </p:cNvCxnSpPr>
          <p:nvPr/>
        </p:nvCxnSpPr>
        <p:spPr>
          <a:xfrm>
            <a:off x="8235992" y="5156381"/>
            <a:ext cx="259017" cy="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44"/>
          <p:cNvSpPr>
            <a:spLocks noChangeArrowheads="1"/>
          </p:cNvSpPr>
          <p:nvPr/>
        </p:nvSpPr>
        <p:spPr>
          <a:xfrm>
            <a:off x="2325413" y="5501832"/>
            <a:ext cx="185952" cy="203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10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1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95" name="Oval 44"/>
          <p:cNvSpPr>
            <a:spLocks noChangeArrowheads="1"/>
          </p:cNvSpPr>
          <p:nvPr/>
        </p:nvSpPr>
        <p:spPr>
          <a:xfrm>
            <a:off x="2324690" y="5754380"/>
            <a:ext cx="185952" cy="203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10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2</a:t>
            </a:r>
            <a:endParaRPr kumimoji="0" lang="en-US" altLang="ko-KR" sz="10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7271291" y="3299262"/>
            <a:ext cx="957784" cy="406052"/>
          </a:xfrm>
          <a:prstGeom prst="flowChartDecision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000">
                <a:solidFill>
                  <a:schemeClr val="tx1"/>
                </a:solidFill>
              </a:rPr>
              <a:t>상권분석</a:t>
            </a:r>
          </a:p>
        </p:txBody>
      </p:sp>
      <p:cxnSp>
        <p:nvCxnSpPr>
          <p:cNvPr id="97" name="직선 화살표 연결선 96"/>
          <p:cNvCxnSpPr>
            <a:stCxn id="96" idx="3"/>
          </p:cNvCxnSpPr>
          <p:nvPr/>
        </p:nvCxnSpPr>
        <p:spPr>
          <a:xfrm>
            <a:off x="8229075" y="3502288"/>
            <a:ext cx="265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/>
          <p:nvPr/>
        </p:nvCxnSpPr>
        <p:spPr>
          <a:xfrm>
            <a:off x="7085593" y="3508511"/>
            <a:ext cx="186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연결선: 꺾임 99"/>
          <p:cNvCxnSpPr>
            <a:endCxn id="77" idx="1"/>
          </p:cNvCxnSpPr>
          <p:nvPr/>
        </p:nvCxnSpPr>
        <p:spPr>
          <a:xfrm rot="16200000" flipH="1">
            <a:off x="6908351" y="4248597"/>
            <a:ext cx="547520" cy="17832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82"/>
          <p:cNvCxnSpPr/>
          <p:nvPr/>
        </p:nvCxnSpPr>
        <p:spPr>
          <a:xfrm flipV="1">
            <a:off x="7099300" y="4612194"/>
            <a:ext cx="171585" cy="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/>
          <p:cNvSpPr/>
          <p:nvPr/>
        </p:nvSpPr>
        <p:spPr>
          <a:xfrm>
            <a:off x="1082039" y="1505336"/>
            <a:ext cx="10087598" cy="4711033"/>
          </a:xfrm>
          <a:prstGeom prst="roundRect">
            <a:avLst>
              <a:gd name="adj" fmla="val 2867"/>
            </a:avLst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397916" y="790218"/>
            <a:ext cx="5396166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개발 환경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7</a:t>
            </a:fld>
            <a:endParaRPr lang="en-US" altLang="en-US" sz="1200" b="0"/>
          </a:p>
        </p:txBody>
      </p:sp>
      <p:sp>
        <p:nvSpPr>
          <p:cNvPr id="9" name="타원 8"/>
          <p:cNvSpPr/>
          <p:nvPr/>
        </p:nvSpPr>
        <p:spPr>
          <a:xfrm>
            <a:off x="457432" y="6129629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11169637" y="3205021"/>
            <a:ext cx="117010" cy="447959"/>
            <a:chOff x="11050836" y="2435217"/>
            <a:chExt cx="201875" cy="772849"/>
          </a:xfrm>
        </p:grpSpPr>
        <p:sp>
          <p:nvSpPr>
            <p:cNvPr id="10" name="타원 9"/>
            <p:cNvSpPr/>
            <p:nvPr/>
          </p:nvSpPr>
          <p:spPr>
            <a:xfrm>
              <a:off x="11050836" y="3006191"/>
              <a:ext cx="201875" cy="201875"/>
            </a:xfrm>
            <a:prstGeom prst="ellipse">
              <a:avLst/>
            </a:prstGeom>
            <a:gradFill>
              <a:gsLst>
                <a:gs pos="0">
                  <a:srgbClr val="3A3A5D"/>
                </a:gs>
                <a:gs pos="100000">
                  <a:srgbClr val="3A3A5D">
                    <a:lumMod val="49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lvl="0" algn="ctr">
                <a:defRPr/>
              </a:pPr>
              <a:endParaRPr lang="ko-KR" altLang="en-US">
                <a:noFill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1050836" y="2720704"/>
              <a:ext cx="201875" cy="201875"/>
            </a:xfrm>
            <a:prstGeom prst="ellipse">
              <a:avLst/>
            </a:prstGeom>
            <a:gradFill>
              <a:gsLst>
                <a:gs pos="0">
                  <a:srgbClr val="E7C49D"/>
                </a:gs>
                <a:gs pos="100000">
                  <a:srgbClr val="E3AB83">
                    <a:lumMod val="66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noFill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1050836" y="2435217"/>
              <a:ext cx="201875" cy="201875"/>
            </a:xfrm>
            <a:prstGeom prst="ellipse">
              <a:avLst/>
            </a:prstGeom>
            <a:gradFill>
              <a:gsLst>
                <a:gs pos="0">
                  <a:srgbClr val="E7C49D"/>
                </a:gs>
                <a:gs pos="100000">
                  <a:srgbClr val="E3AB83">
                    <a:lumMod val="66000"/>
                  </a:srgbClr>
                </a:gs>
              </a:gsLst>
              <a:lin ang="2700000" scaled="1"/>
            </a:gradFill>
            <a:ln w="254000">
              <a:noFill/>
            </a:ln>
            <a:effectLst>
              <a:outerShdw blurRad="381000" dist="330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>
                <a:noFill/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1351382" y="1581262"/>
          <a:ext cx="9489234" cy="900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1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6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97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7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60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9365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864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39547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프로젝트명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1000" b="1">
                          <a:solidFill>
                            <a:srgbClr val="353555"/>
                          </a:solidFill>
                        </a:rPr>
                        <a:t>HappyHouse </a:t>
                      </a:r>
                      <a:r>
                        <a:rPr lang="ko-KR" altLang="en-US" sz="1000" b="1">
                          <a:solidFill>
                            <a:srgbClr val="353555"/>
                          </a:solidFill>
                        </a:rPr>
                        <a:t>관통프로젝트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</a:rPr>
                        <a:t>팀장</a:t>
                      </a:r>
                      <a:r>
                        <a:rPr lang="en-US" altLang="ko-KR" sz="1000" b="1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ko-KR" altLang="en-US" sz="1000" b="1">
                          <a:solidFill>
                            <a:schemeClr val="bg1"/>
                          </a:solidFill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b="1">
                          <a:solidFill>
                            <a:srgbClr val="333352"/>
                          </a:solidFill>
                        </a:rPr>
                        <a:t>황준원</a:t>
                      </a:r>
                      <a:r>
                        <a:rPr lang="en-US" altLang="ko-KR" sz="1000" b="1">
                          <a:solidFill>
                            <a:srgbClr val="333352"/>
                          </a:solidFill>
                        </a:rPr>
                        <a:t>,</a:t>
                      </a:r>
                      <a:r>
                        <a:rPr lang="ko-KR" altLang="en-US" sz="1000" b="1">
                          <a:solidFill>
                            <a:srgbClr val="333352"/>
                          </a:solidFill>
                        </a:rPr>
                        <a:t> 권민지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chemeClr val="bg1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 b="1">
                          <a:solidFill>
                            <a:srgbClr val="2C2C48"/>
                          </a:solidFill>
                        </a:rPr>
                        <a:t>2022. 05. 26.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>
                          <a:solidFill>
                            <a:schemeClr val="bg1"/>
                          </a:solidFill>
                        </a:rPr>
                        <a:t>Page</a:t>
                      </a:r>
                      <a:endParaRPr lang="ko-KR" altLang="en-US" sz="10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 b="1" kern="1200">
                          <a:solidFill>
                            <a:srgbClr val="31314F"/>
                          </a:solidFill>
                          <a:latin typeface="+mn-lt"/>
                          <a:ea typeface="+mn-ea"/>
                          <a:cs typeface="+mn-cs"/>
                        </a:rPr>
                        <a:t>1/1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41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1">
                          <a:solidFill>
                            <a:srgbClr val="323250"/>
                          </a:solidFill>
                        </a:rPr>
                        <a:t>공공데이터</a:t>
                      </a:r>
                      <a:r>
                        <a:rPr lang="en-US" altLang="ko-KR" sz="1000" b="1">
                          <a:solidFill>
                            <a:srgbClr val="323250"/>
                          </a:solidFill>
                        </a:rPr>
                        <a:t> Api, kakao map Api, Vue js, SpringBoot</a:t>
                      </a:r>
                      <a:r>
                        <a:rPr lang="ko-KR" altLang="en-US" sz="1000" b="1">
                          <a:solidFill>
                            <a:srgbClr val="323250"/>
                          </a:solidFill>
                        </a:rPr>
                        <a:t> 등을 활용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rgbClr val="FCFCF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Text Box 62"/>
          <p:cNvSpPr txBox="1">
            <a:spLocks noChangeArrowheads="1"/>
          </p:cNvSpPr>
          <p:nvPr/>
        </p:nvSpPr>
        <p:spPr>
          <a:xfrm>
            <a:off x="5221627" y="6163867"/>
            <a:ext cx="4615089" cy="2636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n-cs"/>
              </a:rPr>
              <a:t>&lt; HappyHouse </a:t>
            </a:r>
            <a:r>
              <a:rPr lang="ko-KR" alt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n-cs"/>
              </a:rPr>
              <a:t>개발환경 </a:t>
            </a:r>
            <a:r>
              <a:rPr lang="en-US" altLang="ko-KR" sz="10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cs typeface="+mn-cs"/>
              </a:rPr>
              <a:t>&gt;</a:t>
            </a:r>
          </a:p>
        </p:txBody>
      </p:sp>
      <p:sp>
        <p:nvSpPr>
          <p:cNvPr id="27" name="AutoShape 85"/>
          <p:cNvSpPr>
            <a:spLocks noChangeArrowheads="1"/>
          </p:cNvSpPr>
          <p:nvPr/>
        </p:nvSpPr>
        <p:spPr>
          <a:xfrm>
            <a:off x="1805765" y="2547803"/>
            <a:ext cx="8640146" cy="3564000"/>
          </a:xfrm>
          <a:prstGeom prst="roundRect">
            <a:avLst>
              <a:gd name="adj" fmla="val 2189"/>
            </a:avLst>
          </a:prstGeom>
          <a:solidFill>
            <a:schemeClr val="bg1"/>
          </a:solidFill>
          <a:ln w="19050">
            <a:noFill/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1000">
              <a:ln w="1270">
                <a:solidFill>
                  <a:schemeClr val="tx1"/>
                </a:solidFill>
              </a:ln>
              <a:latin typeface="맑은 고딕"/>
              <a:ea typeface="맑은 고딕"/>
              <a:cs typeface="+mn-cs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2817829" y="3092740"/>
            <a:ext cx="6227543" cy="2785922"/>
            <a:chOff x="1685585" y="3010072"/>
            <a:chExt cx="6227543" cy="2785922"/>
          </a:xfrm>
        </p:grpSpPr>
        <p:sp>
          <p:nvSpPr>
            <p:cNvPr id="65" name="자유형: 도형 64"/>
            <p:cNvSpPr/>
            <p:nvPr/>
          </p:nvSpPr>
          <p:spPr>
            <a:xfrm>
              <a:off x="1685585" y="3650067"/>
              <a:ext cx="1408240" cy="368969"/>
            </a:xfrm>
            <a:custGeom>
              <a:avLst/>
              <a:gdLst>
                <a:gd name="connsiteX0" fmla="*/ 0 w 1423711"/>
                <a:gd name="connsiteY0" fmla="*/ 0 h 434232"/>
                <a:gd name="connsiteX1" fmla="*/ 1423711 w 1423711"/>
                <a:gd name="connsiteY1" fmla="*/ 0 h 434232"/>
                <a:gd name="connsiteX2" fmla="*/ 1423711 w 1423711"/>
                <a:gd name="connsiteY2" fmla="*/ 434232 h 434232"/>
                <a:gd name="connsiteX3" fmla="*/ 0 w 1423711"/>
                <a:gd name="connsiteY3" fmla="*/ 434232 h 434232"/>
                <a:gd name="connsiteX4" fmla="*/ 0 w 1423711"/>
                <a:gd name="connsiteY4" fmla="*/ 0 h 4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711" h="434232">
                  <a:moveTo>
                    <a:pt x="0" y="0"/>
                  </a:moveTo>
                  <a:lnTo>
                    <a:pt x="1423711" y="0"/>
                  </a:lnTo>
                  <a:lnTo>
                    <a:pt x="1423711" y="434232"/>
                  </a:lnTo>
                  <a:lnTo>
                    <a:pt x="0" y="434232"/>
                  </a:lnTo>
                  <a:lnTo>
                    <a:pt x="0" y="0"/>
                  </a:lnTo>
                  <a:close/>
                </a:path>
              </a:pathLst>
            </a:custGeom>
            <a:ln w="12700"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9525" tIns="9525" rIns="9525" bIns="9525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ko-KR" altLang="en-US" sz="1100" b="1"/>
                <a:t>공공데이터 </a:t>
              </a:r>
              <a:r>
                <a:rPr lang="en-US" altLang="ko-KR" sz="1100" b="1"/>
                <a:t>API</a:t>
              </a:r>
            </a:p>
          </p:txBody>
        </p:sp>
        <p:sp>
          <p:nvSpPr>
            <p:cNvPr id="66" name="자유형: 도형 65"/>
            <p:cNvSpPr/>
            <p:nvPr/>
          </p:nvSpPr>
          <p:spPr>
            <a:xfrm>
              <a:off x="6462123" y="3088881"/>
              <a:ext cx="1451005" cy="368969"/>
            </a:xfrm>
            <a:custGeom>
              <a:avLst/>
              <a:gdLst>
                <a:gd name="connsiteX0" fmla="*/ 0 w 1423711"/>
                <a:gd name="connsiteY0" fmla="*/ 0 h 434232"/>
                <a:gd name="connsiteX1" fmla="*/ 1423711 w 1423711"/>
                <a:gd name="connsiteY1" fmla="*/ 0 h 434232"/>
                <a:gd name="connsiteX2" fmla="*/ 1423711 w 1423711"/>
                <a:gd name="connsiteY2" fmla="*/ 434232 h 434232"/>
                <a:gd name="connsiteX3" fmla="*/ 0 w 1423711"/>
                <a:gd name="connsiteY3" fmla="*/ 434232 h 434232"/>
                <a:gd name="connsiteX4" fmla="*/ 0 w 1423711"/>
                <a:gd name="connsiteY4" fmla="*/ 0 h 4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711" h="434232">
                  <a:moveTo>
                    <a:pt x="0" y="0"/>
                  </a:moveTo>
                  <a:lnTo>
                    <a:pt x="1423711" y="0"/>
                  </a:lnTo>
                  <a:lnTo>
                    <a:pt x="1423711" y="434232"/>
                  </a:lnTo>
                  <a:lnTo>
                    <a:pt x="0" y="434232"/>
                  </a:lnTo>
                  <a:lnTo>
                    <a:pt x="0" y="0"/>
                  </a:lnTo>
                  <a:close/>
                </a:path>
              </a:pathLst>
            </a:custGeom>
            <a:ln w="12700"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9525" tIns="9525" rIns="9525" bIns="9525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100" b="1" kern="1200"/>
                <a:t>SpringBoot</a:t>
              </a:r>
            </a:p>
          </p:txBody>
        </p:sp>
        <p:sp>
          <p:nvSpPr>
            <p:cNvPr id="67" name="자유형: 도형 66"/>
            <p:cNvSpPr/>
            <p:nvPr/>
          </p:nvSpPr>
          <p:spPr>
            <a:xfrm>
              <a:off x="1695527" y="4317691"/>
              <a:ext cx="1408240" cy="368969"/>
            </a:xfrm>
            <a:custGeom>
              <a:avLst/>
              <a:gdLst>
                <a:gd name="connsiteX0" fmla="*/ 0 w 1423711"/>
                <a:gd name="connsiteY0" fmla="*/ 0 h 434232"/>
                <a:gd name="connsiteX1" fmla="*/ 1423711 w 1423711"/>
                <a:gd name="connsiteY1" fmla="*/ 0 h 434232"/>
                <a:gd name="connsiteX2" fmla="*/ 1423711 w 1423711"/>
                <a:gd name="connsiteY2" fmla="*/ 434232 h 434232"/>
                <a:gd name="connsiteX3" fmla="*/ 0 w 1423711"/>
                <a:gd name="connsiteY3" fmla="*/ 434232 h 434232"/>
                <a:gd name="connsiteX4" fmla="*/ 0 w 1423711"/>
                <a:gd name="connsiteY4" fmla="*/ 0 h 4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711" h="434232">
                  <a:moveTo>
                    <a:pt x="0" y="0"/>
                  </a:moveTo>
                  <a:lnTo>
                    <a:pt x="1423711" y="0"/>
                  </a:lnTo>
                  <a:lnTo>
                    <a:pt x="1423711" y="434232"/>
                  </a:lnTo>
                  <a:lnTo>
                    <a:pt x="0" y="434232"/>
                  </a:lnTo>
                  <a:lnTo>
                    <a:pt x="0" y="0"/>
                  </a:lnTo>
                  <a:close/>
                </a:path>
              </a:pathLst>
            </a:custGeom>
            <a:ln w="12700"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9525" tIns="9525" rIns="9525" bIns="9525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100" b="1" kern="1200"/>
                <a:t>HappyHouse</a:t>
              </a:r>
            </a:p>
          </p:txBody>
        </p:sp>
        <p:sp>
          <p:nvSpPr>
            <p:cNvPr id="68" name="타원 67"/>
            <p:cNvSpPr/>
            <p:nvPr/>
          </p:nvSpPr>
          <p:spPr>
            <a:xfrm>
              <a:off x="3876928" y="3010072"/>
              <a:ext cx="2318934" cy="56616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 dirty="0"/>
                <a:t>Backend</a:t>
              </a:r>
            </a:p>
          </p:txBody>
        </p:sp>
        <p:sp>
          <p:nvSpPr>
            <p:cNvPr id="70" name="자유형: 도형 69"/>
            <p:cNvSpPr/>
            <p:nvPr/>
          </p:nvSpPr>
          <p:spPr>
            <a:xfrm rot="5400000">
              <a:off x="2286333" y="4113528"/>
              <a:ext cx="241946" cy="776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84742" y="45720"/>
                  </a:lnTo>
                </a:path>
              </a:pathLst>
            </a:custGeom>
            <a:noFill/>
            <a:ln w="12700"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1" name="자유형: 도형 70"/>
            <p:cNvSpPr/>
            <p:nvPr/>
          </p:nvSpPr>
          <p:spPr>
            <a:xfrm>
              <a:off x="6173373" y="3250272"/>
              <a:ext cx="241946" cy="776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84742" y="45720"/>
                  </a:lnTo>
                </a:path>
              </a:pathLst>
            </a:custGeom>
            <a:noFill/>
            <a:ln w="12700"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3876928" y="3820793"/>
              <a:ext cx="2318934" cy="56616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/>
                <a:t>Frontend</a:t>
              </a:r>
            </a:p>
          </p:txBody>
        </p:sp>
        <p:sp>
          <p:nvSpPr>
            <p:cNvPr id="73" name="타원 72"/>
            <p:cNvSpPr/>
            <p:nvPr/>
          </p:nvSpPr>
          <p:spPr>
            <a:xfrm>
              <a:off x="3879242" y="4734679"/>
              <a:ext cx="2318934" cy="56616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/>
                <a:t>vuex, kakao map Api</a:t>
              </a:r>
            </a:p>
          </p:txBody>
        </p:sp>
        <p:sp>
          <p:nvSpPr>
            <p:cNvPr id="75" name="자유형: 도형 74"/>
            <p:cNvSpPr/>
            <p:nvPr/>
          </p:nvSpPr>
          <p:spPr>
            <a:xfrm>
              <a:off x="6462123" y="3912219"/>
              <a:ext cx="1451005" cy="368969"/>
            </a:xfrm>
            <a:custGeom>
              <a:avLst/>
              <a:gdLst>
                <a:gd name="connsiteX0" fmla="*/ 0 w 1423711"/>
                <a:gd name="connsiteY0" fmla="*/ 0 h 434232"/>
                <a:gd name="connsiteX1" fmla="*/ 1423711 w 1423711"/>
                <a:gd name="connsiteY1" fmla="*/ 0 h 434232"/>
                <a:gd name="connsiteX2" fmla="*/ 1423711 w 1423711"/>
                <a:gd name="connsiteY2" fmla="*/ 434232 h 434232"/>
                <a:gd name="connsiteX3" fmla="*/ 0 w 1423711"/>
                <a:gd name="connsiteY3" fmla="*/ 434232 h 434232"/>
                <a:gd name="connsiteX4" fmla="*/ 0 w 1423711"/>
                <a:gd name="connsiteY4" fmla="*/ 0 h 43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711" h="434232">
                  <a:moveTo>
                    <a:pt x="0" y="0"/>
                  </a:moveTo>
                  <a:lnTo>
                    <a:pt x="1423711" y="0"/>
                  </a:lnTo>
                  <a:lnTo>
                    <a:pt x="1423711" y="434232"/>
                  </a:lnTo>
                  <a:lnTo>
                    <a:pt x="0" y="434232"/>
                  </a:lnTo>
                  <a:lnTo>
                    <a:pt x="0" y="0"/>
                  </a:lnTo>
                  <a:close/>
                </a:path>
              </a:pathLst>
            </a:custGeom>
            <a:ln w="12700"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vert="horz" wrap="square" lIns="9525" tIns="9525" rIns="9525" bIns="9525" anchor="ctr" anchorCtr="0">
              <a:noAutofit/>
            </a:bodyPr>
            <a:lstStyle/>
            <a:p>
              <a:pPr marL="0" lvl="0" indent="0" algn="ctr" defTabSz="666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r>
                <a:rPr lang="en-US" altLang="ko-KR" sz="1100" b="1"/>
                <a:t>Vue js</a:t>
              </a:r>
            </a:p>
          </p:txBody>
        </p:sp>
        <p:sp>
          <p:nvSpPr>
            <p:cNvPr id="76" name="자유형: 도형 75"/>
            <p:cNvSpPr/>
            <p:nvPr/>
          </p:nvSpPr>
          <p:spPr>
            <a:xfrm>
              <a:off x="6173373" y="4073610"/>
              <a:ext cx="241946" cy="776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84742" y="45720"/>
                  </a:lnTo>
                </a:path>
              </a:pathLst>
            </a:custGeom>
            <a:noFill/>
            <a:ln w="12700"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8" name="자유형: 도형 77"/>
            <p:cNvSpPr/>
            <p:nvPr/>
          </p:nvSpPr>
          <p:spPr>
            <a:xfrm>
              <a:off x="3611640" y="4973796"/>
              <a:ext cx="241946" cy="776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84742" y="45720"/>
                  </a:lnTo>
                </a:path>
              </a:pathLst>
            </a:custGeom>
            <a:noFill/>
            <a:ln w="12700"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1" name="자유형: 도형 80"/>
            <p:cNvSpPr/>
            <p:nvPr/>
          </p:nvSpPr>
          <p:spPr>
            <a:xfrm>
              <a:off x="3605278" y="3221046"/>
              <a:ext cx="241946" cy="776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84742" y="45720"/>
                  </a:lnTo>
                </a:path>
              </a:pathLst>
            </a:custGeom>
            <a:noFill/>
            <a:ln w="12700"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2" name="자유형: 도형 81"/>
            <p:cNvSpPr/>
            <p:nvPr/>
          </p:nvSpPr>
          <p:spPr>
            <a:xfrm>
              <a:off x="3605278" y="4044384"/>
              <a:ext cx="241946" cy="77697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45720"/>
                  </a:moveTo>
                  <a:lnTo>
                    <a:pt x="284742" y="45720"/>
                  </a:lnTo>
                </a:path>
              </a:pathLst>
            </a:custGeom>
            <a:noFill/>
            <a:ln w="12700"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85" name="직선 연결선 84"/>
            <p:cNvCxnSpPr/>
            <p:nvPr/>
          </p:nvCxnSpPr>
          <p:spPr>
            <a:xfrm>
              <a:off x="3605278" y="3250272"/>
              <a:ext cx="10017" cy="25457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3124200" y="4490920"/>
              <a:ext cx="48107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99521" y="5120207"/>
            <a:ext cx="1682596" cy="841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화면 흐름도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8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24426" y="5775396"/>
            <a:ext cx="2760472" cy="292388"/>
          </a:xfrm>
          <a:prstGeom prst="rect">
            <a:avLst/>
          </a:prstGeom>
          <a:noFill/>
          <a:ln w="25400">
            <a:solidFill>
              <a:srgbClr val="1E1E32"/>
            </a:solidFill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300" b="1">
                <a:solidFill>
                  <a:srgbClr val="39395C"/>
                </a:solidFill>
                <a:latin typeface="+mj-lt"/>
              </a:rPr>
              <a:t>메인 페이지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4397" y="1655380"/>
            <a:ext cx="8222933" cy="3886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643197" y="819179"/>
            <a:ext cx="4905605" cy="567808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solidFill>
                  <a:srgbClr val="383859"/>
                </a:solidFill>
              </a:rPr>
              <a:t>화면 흐름도</a:t>
            </a:r>
          </a:p>
        </p:txBody>
      </p:sp>
      <p:sp>
        <p:nvSpPr>
          <p:cNvPr id="10" name="타원 9"/>
          <p:cNvSpPr/>
          <p:nvPr/>
        </p:nvSpPr>
        <p:spPr>
          <a:xfrm>
            <a:off x="11480537" y="451250"/>
            <a:ext cx="201875" cy="201875"/>
          </a:xfrm>
          <a:prstGeom prst="ellipse">
            <a:avLst/>
          </a:prstGeom>
          <a:gradFill>
            <a:gsLst>
              <a:gs pos="0">
                <a:srgbClr val="3A3A5D"/>
              </a:gs>
              <a:gs pos="100000">
                <a:srgbClr val="3A3A5D">
                  <a:lumMod val="49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lvl="0" algn="ctr">
              <a:defRPr/>
            </a:pPr>
            <a:endParaRPr lang="ko-KR" altLang="en-US">
              <a:noFill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28857" y="533279"/>
            <a:ext cx="758949" cy="758949"/>
          </a:xfrm>
          <a:prstGeom prst="ellipse">
            <a:avLst/>
          </a:prstGeom>
          <a:gradFill>
            <a:gsLst>
              <a:gs pos="0">
                <a:srgbClr val="E7C49D"/>
              </a:gs>
              <a:gs pos="100000">
                <a:srgbClr val="E3AB83">
                  <a:lumMod val="66000"/>
                </a:srgb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3940819" y="1431681"/>
            <a:ext cx="4334736" cy="0"/>
          </a:xfrm>
          <a:prstGeom prst="line">
            <a:avLst/>
          </a:prstGeom>
          <a:ln w="9525" cap="rnd">
            <a:solidFill>
              <a:srgbClr val="E3AB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>
          <a:xfrm>
            <a:off x="11047040" y="6195710"/>
            <a:ext cx="576006" cy="204912"/>
          </a:xfrm>
        </p:spPr>
        <p:txBody>
          <a:bodyPr/>
          <a:lstStyle/>
          <a:p>
            <a:pPr lvl="0">
              <a:defRPr/>
            </a:pPr>
            <a:fld id="{15812C5A-9CF7-4A8D-A41D-9E74470054A5}" type="slidenum">
              <a:rPr lang="en-US" altLang="en-US" sz="1200" b="0"/>
              <a:pPr lvl="0">
                <a:defRPr/>
              </a:pPr>
              <a:t>9</a:t>
            </a:fld>
            <a:endParaRPr lang="en-US" altLang="en-US" sz="1200" b="0"/>
          </a:p>
        </p:txBody>
      </p:sp>
      <p:pic>
        <p:nvPicPr>
          <p:cNvPr id="2" name="그림 1" descr="앉아있는, 테이블, 옅은, 대형이(가) 표시된 사진  자동 생성된 설명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0789" y="461162"/>
            <a:ext cx="915084" cy="915084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876995" y="1034092"/>
            <a:ext cx="249684" cy="24968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2700000" scaled="1"/>
          </a:gradFill>
          <a:ln w="254000">
            <a:noFill/>
          </a:ln>
          <a:effectLst>
            <a:outerShdw blurRad="381000" dist="330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>
              <a:noFill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96151" y="1512665"/>
            <a:ext cx="7199698" cy="4341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</TotalTime>
  <Words>583</Words>
  <Application>Microsoft Office PowerPoint</Application>
  <PresentationFormat>와이드스크린</PresentationFormat>
  <Paragraphs>169</Paragraphs>
  <Slides>22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나눔스퀘어</vt:lpstr>
      <vt:lpstr>나눔스퀘어 ExtraBold</vt:lpstr>
      <vt:lpstr>Malgun Gothic</vt:lpstr>
      <vt:lpstr>Malgun Gothic</vt:lpstr>
      <vt:lpstr>한컴 윤고딕 740</vt:lpstr>
      <vt:lpstr>Arial</vt:lpstr>
      <vt:lpstr>Wingdings</vt:lpstr>
      <vt:lpstr>Office 테마</vt:lpstr>
      <vt:lpstr>관통프로젝트 최종 보고서</vt:lpstr>
      <vt:lpstr>PowerPoint 프레젠테이션</vt:lpstr>
      <vt:lpstr>기획배경 및 목표</vt:lpstr>
      <vt:lpstr>추진 계획</vt:lpstr>
      <vt:lpstr>유사제품 분석</vt:lpstr>
      <vt:lpstr>시스템 구조도</vt:lpstr>
      <vt:lpstr>개발 환경</vt:lpstr>
      <vt:lpstr>화면 흐름도</vt:lpstr>
      <vt:lpstr>화면 흐름도</vt:lpstr>
      <vt:lpstr>화면 흐름도</vt:lpstr>
      <vt:lpstr>화면 흐름도</vt:lpstr>
      <vt:lpstr>화면 흐름도</vt:lpstr>
      <vt:lpstr>화면 흐름도</vt:lpstr>
      <vt:lpstr>화면 흐름도</vt:lpstr>
      <vt:lpstr>화면 흐름도</vt:lpstr>
      <vt:lpstr>화면 흐름도</vt:lpstr>
      <vt:lpstr>화면 흐름도</vt:lpstr>
      <vt:lpstr>화면 흐름도</vt:lpstr>
      <vt:lpstr>적용 패턴</vt:lpstr>
      <vt:lpstr>기대 효과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lastModifiedBy>황준원</cp:lastModifiedBy>
  <cp:revision>241</cp:revision>
  <dcterms:created xsi:type="dcterms:W3CDTF">2017-12-10T15:04:34Z</dcterms:created>
  <dcterms:modified xsi:type="dcterms:W3CDTF">2022-05-27T01:02:37Z</dcterms:modified>
  <cp:version>1000.0000.01</cp:version>
</cp:coreProperties>
</file>